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9"/>
  </p:notesMasterIdLst>
  <p:sldIdLst>
    <p:sldId id="256" r:id="rId2"/>
    <p:sldId id="257" r:id="rId3"/>
    <p:sldId id="259" r:id="rId4"/>
    <p:sldId id="260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63" r:id="rId23"/>
    <p:sldId id="280" r:id="rId24"/>
    <p:sldId id="281" r:id="rId25"/>
    <p:sldId id="282" r:id="rId26"/>
    <p:sldId id="283" r:id="rId27"/>
    <p:sldId id="25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C7F14A-9AAF-4858-8CEC-4CC7CC49D712}" type="datetimeFigureOut">
              <a:rPr lang="ru-RU" smtClean="0"/>
              <a:t>05.04.2012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9F6C0-46C8-4EB5-B0DE-EAF6E90EF6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98190E-9106-4AB0-9615-AB2F5DB1D625}" type="slidenum">
              <a:rPr lang="ru-RU"/>
              <a:pPr/>
              <a:t>23</a:t>
            </a:fld>
            <a:endParaRPr lang="ru-RU"/>
          </a:p>
        </p:txBody>
      </p:sp>
      <p:sp>
        <p:nvSpPr>
          <p:cNvPr id="624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69F6C0-46C8-4EB5-B0DE-EAF6E90EF662}" type="slidenum">
              <a:rPr lang="ru-RU" smtClean="0"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249238"/>
            <a:ext cx="7772400" cy="6588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F9B65-436F-46BD-840E-EFC7E904B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DC4144E-DCA3-4FCE-B056-831BB2F9988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7C56FC5-063C-45F0-97E2-A53396348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maysuradze@cs.msu.su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maysuradze@cs.msu.s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От функций сходства</a:t>
            </a:r>
            <a:br>
              <a:rPr lang="ru-RU" dirty="0" smtClean="0"/>
            </a:br>
            <a:r>
              <a:rPr lang="ru-RU" dirty="0" smtClean="0"/>
              <a:t>к красоте информации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err="1" smtClean="0"/>
              <a:t>Майсурадзе</a:t>
            </a:r>
            <a:r>
              <a:rPr lang="ru-RU" dirty="0" smtClean="0"/>
              <a:t> А.И.</a:t>
            </a:r>
          </a:p>
          <a:p>
            <a:r>
              <a:rPr lang="ru-RU" dirty="0" smtClean="0"/>
              <a:t>МГУ, МФТИ, ВШЭ</a:t>
            </a:r>
          </a:p>
          <a:p>
            <a:r>
              <a:rPr lang="ru-RU" dirty="0" smtClean="0"/>
              <a:t>5 апреля 2012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/>
              <a:t>Условия  «прорыва» методологии</a:t>
            </a:r>
          </a:p>
        </p:txBody>
      </p:sp>
      <p:sp>
        <p:nvSpPr>
          <p:cNvPr id="194564" name="Text Box 4"/>
          <p:cNvSpPr txBox="1">
            <a:spLocks noChangeArrowheads="1"/>
          </p:cNvSpPr>
          <p:nvPr/>
        </p:nvSpPr>
        <p:spPr bwMode="auto">
          <a:xfrm>
            <a:off x="0" y="1484313"/>
            <a:ext cx="4103688" cy="366712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800" b="1">
                <a:solidFill>
                  <a:srgbClr val="000066"/>
                </a:solidFill>
                <a:effectLst/>
              </a:rPr>
              <a:t>1 УСЛОВИЕ: Междисциплинарность</a:t>
            </a:r>
          </a:p>
        </p:txBody>
      </p:sp>
      <p:sp>
        <p:nvSpPr>
          <p:cNvPr id="194565" name="Text Box 5"/>
          <p:cNvSpPr txBox="1">
            <a:spLocks noChangeArrowheads="1"/>
          </p:cNvSpPr>
          <p:nvPr/>
        </p:nvSpPr>
        <p:spPr bwMode="auto">
          <a:xfrm>
            <a:off x="0" y="3968750"/>
            <a:ext cx="8640763" cy="366713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800" b="1">
                <a:solidFill>
                  <a:srgbClr val="000066"/>
                </a:solidFill>
                <a:effectLst/>
              </a:rPr>
              <a:t>2 УСЛОВИЕ: Открытость методологии и алгоритмов</a:t>
            </a:r>
          </a:p>
        </p:txBody>
      </p:sp>
      <p:sp>
        <p:nvSpPr>
          <p:cNvPr id="194566" name="Text Box 6"/>
          <p:cNvSpPr txBox="1">
            <a:spLocks noChangeArrowheads="1"/>
          </p:cNvSpPr>
          <p:nvPr/>
        </p:nvSpPr>
        <p:spPr bwMode="auto">
          <a:xfrm>
            <a:off x="0" y="5229225"/>
            <a:ext cx="8748713" cy="366713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800" b="1">
                <a:solidFill>
                  <a:srgbClr val="000066"/>
                </a:solidFill>
                <a:effectLst/>
              </a:rPr>
              <a:t>3 УСЛОВИЕ: Параллельное техническое тестирование алгоритмов</a:t>
            </a:r>
          </a:p>
        </p:txBody>
      </p:sp>
      <p:sp>
        <p:nvSpPr>
          <p:cNvPr id="15366" name="Text Box 7"/>
          <p:cNvSpPr txBox="1">
            <a:spLocks noChangeArrowheads="1"/>
          </p:cNvSpPr>
          <p:nvPr/>
        </p:nvSpPr>
        <p:spPr bwMode="auto">
          <a:xfrm>
            <a:off x="215900" y="1912938"/>
            <a:ext cx="3743325" cy="180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Представители каждой из дисциплин, занимающихся анализом неструктурированной информации (социология, лингвистика, </a:t>
            </a:r>
            <a:r>
              <a:rPr lang="en-US" sz="1600" b="1">
                <a:solidFill>
                  <a:srgbClr val="000066"/>
                </a:solidFill>
                <a:effectLst/>
              </a:rPr>
              <a:t>IT</a:t>
            </a:r>
            <a:r>
              <a:rPr lang="ru-RU" sz="1600" b="1">
                <a:solidFill>
                  <a:srgbClr val="000066"/>
                </a:solidFill>
                <a:effectLst/>
              </a:rPr>
              <a:t>), параллельно развивали методы, алгоритмы, у них есть свое понимание  необходимости каждого алгоритма.</a:t>
            </a:r>
          </a:p>
        </p:txBody>
      </p:sp>
      <p:sp>
        <p:nvSpPr>
          <p:cNvPr id="194568" name="Oval 8"/>
          <p:cNvSpPr>
            <a:spLocks noChangeArrowheads="1"/>
          </p:cNvSpPr>
          <p:nvPr/>
        </p:nvSpPr>
        <p:spPr bwMode="auto">
          <a:xfrm>
            <a:off x="6264275" y="2024063"/>
            <a:ext cx="1403350" cy="1368425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effectLst/>
            </a:endParaRPr>
          </a:p>
        </p:txBody>
      </p:sp>
      <p:sp>
        <p:nvSpPr>
          <p:cNvPr id="194569" name="Line 9"/>
          <p:cNvSpPr>
            <a:spLocks noChangeShapeType="1"/>
          </p:cNvSpPr>
          <p:nvPr/>
        </p:nvSpPr>
        <p:spPr bwMode="auto">
          <a:xfrm flipV="1">
            <a:off x="7019925" y="1412875"/>
            <a:ext cx="0" cy="126047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94571" name="Line 11"/>
          <p:cNvSpPr>
            <a:spLocks noChangeShapeType="1"/>
          </p:cNvSpPr>
          <p:nvPr/>
        </p:nvSpPr>
        <p:spPr bwMode="auto">
          <a:xfrm flipH="1">
            <a:off x="6048375" y="2673350"/>
            <a:ext cx="971550" cy="719138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94572" name="Line 12"/>
          <p:cNvSpPr>
            <a:spLocks noChangeShapeType="1"/>
          </p:cNvSpPr>
          <p:nvPr/>
        </p:nvSpPr>
        <p:spPr bwMode="auto">
          <a:xfrm>
            <a:off x="7021513" y="2673350"/>
            <a:ext cx="971550" cy="719138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5371" name="Text Box 13"/>
          <p:cNvSpPr txBox="1">
            <a:spLocks noChangeArrowheads="1"/>
          </p:cNvSpPr>
          <p:nvPr/>
        </p:nvSpPr>
        <p:spPr bwMode="auto">
          <a:xfrm rot="-4179637">
            <a:off x="5969794" y="2234407"/>
            <a:ext cx="11890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социология</a:t>
            </a:r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 rot="3546657">
            <a:off x="6850062" y="2238376"/>
            <a:ext cx="12541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лингвистика</a:t>
            </a:r>
          </a:p>
        </p:txBody>
      </p:sp>
      <p:sp>
        <p:nvSpPr>
          <p:cNvPr id="15373" name="Text Box 15"/>
          <p:cNvSpPr txBox="1">
            <a:spLocks noChangeArrowheads="1"/>
          </p:cNvSpPr>
          <p:nvPr/>
        </p:nvSpPr>
        <p:spPr bwMode="auto">
          <a:xfrm>
            <a:off x="6732588" y="2997200"/>
            <a:ext cx="57626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000066"/>
                </a:solidFill>
                <a:effectLst/>
              </a:rPr>
              <a:t>IT</a:t>
            </a:r>
            <a:endParaRPr lang="ru-RU" sz="1600" b="1">
              <a:solidFill>
                <a:srgbClr val="000066"/>
              </a:solidFill>
              <a:effectLst/>
            </a:endParaRPr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4751388" y="1700213"/>
            <a:ext cx="1800225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понимание внешних запросов, статистический инструментарий</a:t>
            </a:r>
          </a:p>
        </p:txBody>
      </p:sp>
      <p:sp>
        <p:nvSpPr>
          <p:cNvPr id="15375" name="Text Box 17"/>
          <p:cNvSpPr txBox="1">
            <a:spLocks noChangeArrowheads="1"/>
          </p:cNvSpPr>
          <p:nvPr/>
        </p:nvSpPr>
        <p:spPr bwMode="auto">
          <a:xfrm>
            <a:off x="7343775" y="1592263"/>
            <a:ext cx="1800225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алгоритмы структурирования текста и единиц анализа</a:t>
            </a:r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5940425" y="3284538"/>
            <a:ext cx="25558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работа с большими массивами текстов</a:t>
            </a:r>
          </a:p>
        </p:txBody>
      </p:sp>
      <p:sp>
        <p:nvSpPr>
          <p:cNvPr id="15377" name="Text Box 19"/>
          <p:cNvSpPr txBox="1">
            <a:spLocks noChangeArrowheads="1"/>
          </p:cNvSpPr>
          <p:nvPr/>
        </p:nvSpPr>
        <p:spPr bwMode="auto">
          <a:xfrm>
            <a:off x="250825" y="4400550"/>
            <a:ext cx="85344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Только в условии методологической открытости возможен качественный скачок и научная обоснованность выводов, полученных с помощью разрабатываемого софта.</a:t>
            </a:r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250825" y="5692775"/>
            <a:ext cx="853440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В условиях роста массивов информации разработка единичных алгоритмов недостаточна. Новые технические условия требуют новых алгоритмов и подходов, а это невозможно без параллельного тестирования разрабатываемых методик  при помощь </a:t>
            </a:r>
            <a:r>
              <a:rPr lang="en-US" sz="1600" b="1">
                <a:solidFill>
                  <a:srgbClr val="000066"/>
                </a:solidFill>
                <a:effectLst/>
              </a:rPr>
              <a:t>IT-</a:t>
            </a:r>
            <a:r>
              <a:rPr lang="ru-RU" sz="1600" b="1">
                <a:solidFill>
                  <a:srgbClr val="000066"/>
                </a:solidFill>
                <a:effectLst/>
              </a:rPr>
              <a:t>технологий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1488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Единицы анализа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816100" y="404664"/>
            <a:ext cx="7004050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 dirty="0">
                <a:solidFill>
                  <a:schemeClr val="folHlink"/>
                </a:solidFill>
                <a:effectLst/>
              </a:rPr>
              <a:t>в социологии и социолингвистике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863600" y="5589588"/>
            <a:ext cx="2484438" cy="346075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0066"/>
            </a:solidFill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СЛОВО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863600" y="3897313"/>
            <a:ext cx="2447925" cy="346075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0066"/>
            </a:solidFill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ПРЕДЛОЖЕНИЕ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863600" y="3121025"/>
            <a:ext cx="2484438" cy="346075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0066"/>
            </a:solidFill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ВЫСКАЗЫВАНИЕ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935038" y="2328863"/>
            <a:ext cx="2413000" cy="346075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0066"/>
            </a:solidFill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СТАТЬЯ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863600" y="4689475"/>
            <a:ext cx="2447925" cy="346075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0066"/>
            </a:solidFill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СЛОВОСОЧЕТАНИЕ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816350" y="1773238"/>
            <a:ext cx="5111750" cy="942975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Социолингвистика занимается структурой языка – развит смысловой аспект объединения элементарных единиц в смысловые блоки – переход на следующий уровень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79388" y="1773238"/>
            <a:ext cx="1800225" cy="336550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68283A"/>
                </a:solidFill>
                <a:effectLst/>
              </a:rPr>
              <a:t>УРОВНИ АНАЛИЗА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87338" y="2276475"/>
            <a:ext cx="396875" cy="431800"/>
            <a:chOff x="181" y="1434"/>
            <a:chExt cx="250" cy="272"/>
          </a:xfrm>
        </p:grpSpPr>
        <p:sp>
          <p:nvSpPr>
            <p:cNvPr id="50188" name="Oval 12"/>
            <p:cNvSpPr>
              <a:spLocks noChangeArrowheads="1"/>
            </p:cNvSpPr>
            <p:nvPr/>
          </p:nvSpPr>
          <p:spPr bwMode="auto">
            <a:xfrm>
              <a:off x="181" y="1434"/>
              <a:ext cx="250" cy="272"/>
            </a:xfrm>
            <a:prstGeom prst="ellipse">
              <a:avLst/>
            </a:prstGeom>
            <a:gradFill rotWithShape="1">
              <a:gsLst>
                <a:gs pos="0">
                  <a:srgbClr val="C99595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20" name="Text Box 13"/>
            <p:cNvSpPr txBox="1">
              <a:spLocks noChangeArrowheads="1"/>
            </p:cNvSpPr>
            <p:nvPr/>
          </p:nvSpPr>
          <p:spPr bwMode="auto">
            <a:xfrm>
              <a:off x="198" y="1434"/>
              <a:ext cx="16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solidFill>
                    <a:schemeClr val="bg1"/>
                  </a:solidFill>
                  <a:effectLst/>
                  <a:latin typeface="Arial" pitchFamily="34" charset="0"/>
                </a:rPr>
                <a:t>5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287338" y="3068638"/>
            <a:ext cx="396875" cy="431800"/>
            <a:chOff x="181" y="1434"/>
            <a:chExt cx="250" cy="272"/>
          </a:xfrm>
        </p:grpSpPr>
        <p:sp>
          <p:nvSpPr>
            <p:cNvPr id="50191" name="Oval 15"/>
            <p:cNvSpPr>
              <a:spLocks noChangeArrowheads="1"/>
            </p:cNvSpPr>
            <p:nvPr/>
          </p:nvSpPr>
          <p:spPr bwMode="auto">
            <a:xfrm>
              <a:off x="181" y="1434"/>
              <a:ext cx="250" cy="272"/>
            </a:xfrm>
            <a:prstGeom prst="ellipse">
              <a:avLst/>
            </a:prstGeom>
            <a:gradFill rotWithShape="1">
              <a:gsLst>
                <a:gs pos="0">
                  <a:srgbClr val="C99595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8" name="Text Box 16"/>
            <p:cNvSpPr txBox="1">
              <a:spLocks noChangeArrowheads="1"/>
            </p:cNvSpPr>
            <p:nvPr/>
          </p:nvSpPr>
          <p:spPr bwMode="auto">
            <a:xfrm>
              <a:off x="198" y="1434"/>
              <a:ext cx="165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solidFill>
                    <a:schemeClr val="bg1"/>
                  </a:solidFill>
                  <a:effectLst/>
                  <a:latin typeface="Arial" pitchFamily="34" charset="0"/>
                </a:rPr>
                <a:t>4</a:t>
              </a: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87338" y="3860800"/>
            <a:ext cx="396875" cy="431800"/>
            <a:chOff x="181" y="1434"/>
            <a:chExt cx="250" cy="272"/>
          </a:xfrm>
        </p:grpSpPr>
        <p:sp>
          <p:nvSpPr>
            <p:cNvPr id="50194" name="Oval 18"/>
            <p:cNvSpPr>
              <a:spLocks noChangeArrowheads="1"/>
            </p:cNvSpPr>
            <p:nvPr/>
          </p:nvSpPr>
          <p:spPr bwMode="auto">
            <a:xfrm>
              <a:off x="181" y="1434"/>
              <a:ext cx="250" cy="272"/>
            </a:xfrm>
            <a:prstGeom prst="ellipse">
              <a:avLst/>
            </a:prstGeom>
            <a:gradFill rotWithShape="1">
              <a:gsLst>
                <a:gs pos="0">
                  <a:srgbClr val="C99595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6" name="Text Box 19"/>
            <p:cNvSpPr txBox="1">
              <a:spLocks noChangeArrowheads="1"/>
            </p:cNvSpPr>
            <p:nvPr/>
          </p:nvSpPr>
          <p:spPr bwMode="auto">
            <a:xfrm>
              <a:off x="198" y="1434"/>
              <a:ext cx="165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solidFill>
                    <a:schemeClr val="bg1"/>
                  </a:solidFill>
                  <a:effectLst/>
                  <a:latin typeface="Arial" pitchFamily="34" charset="0"/>
                </a:rPr>
                <a:t>3</a:t>
              </a: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287338" y="4652963"/>
            <a:ext cx="396875" cy="431800"/>
            <a:chOff x="181" y="1434"/>
            <a:chExt cx="250" cy="272"/>
          </a:xfrm>
        </p:grpSpPr>
        <p:sp>
          <p:nvSpPr>
            <p:cNvPr id="50197" name="Oval 21"/>
            <p:cNvSpPr>
              <a:spLocks noChangeArrowheads="1"/>
            </p:cNvSpPr>
            <p:nvPr/>
          </p:nvSpPr>
          <p:spPr bwMode="auto">
            <a:xfrm>
              <a:off x="181" y="1434"/>
              <a:ext cx="250" cy="272"/>
            </a:xfrm>
            <a:prstGeom prst="ellipse">
              <a:avLst/>
            </a:prstGeom>
            <a:gradFill rotWithShape="1">
              <a:gsLst>
                <a:gs pos="0">
                  <a:srgbClr val="C99595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4" name="Text Box 22"/>
            <p:cNvSpPr txBox="1">
              <a:spLocks noChangeArrowheads="1"/>
            </p:cNvSpPr>
            <p:nvPr/>
          </p:nvSpPr>
          <p:spPr bwMode="auto">
            <a:xfrm>
              <a:off x="198" y="1434"/>
              <a:ext cx="165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solidFill>
                    <a:schemeClr val="bg1"/>
                  </a:solidFill>
                  <a:effectLst/>
                  <a:latin typeface="Arial" pitchFamily="34" charset="0"/>
                </a:rPr>
                <a:t>2</a:t>
              </a:r>
            </a:p>
          </p:txBody>
        </p:sp>
      </p:grp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322263" y="5481638"/>
            <a:ext cx="396875" cy="431800"/>
            <a:chOff x="181" y="1434"/>
            <a:chExt cx="250" cy="272"/>
          </a:xfrm>
        </p:grpSpPr>
        <p:sp>
          <p:nvSpPr>
            <p:cNvPr id="50200" name="Oval 24"/>
            <p:cNvSpPr>
              <a:spLocks noChangeArrowheads="1"/>
            </p:cNvSpPr>
            <p:nvPr/>
          </p:nvSpPr>
          <p:spPr bwMode="auto">
            <a:xfrm>
              <a:off x="181" y="1434"/>
              <a:ext cx="250" cy="272"/>
            </a:xfrm>
            <a:prstGeom prst="ellipse">
              <a:avLst/>
            </a:prstGeom>
            <a:gradFill rotWithShape="1">
              <a:gsLst>
                <a:gs pos="0">
                  <a:srgbClr val="C99595"/>
                </a:gs>
                <a:gs pos="100000">
                  <a:srgbClr val="800000"/>
                </a:gs>
              </a:gsLst>
              <a:path path="rect">
                <a:fillToRect r="100000" b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2" name="Text Box 25"/>
            <p:cNvSpPr txBox="1">
              <a:spLocks noChangeArrowheads="1"/>
            </p:cNvSpPr>
            <p:nvPr/>
          </p:nvSpPr>
          <p:spPr bwMode="auto">
            <a:xfrm>
              <a:off x="198" y="1434"/>
              <a:ext cx="165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ru-RU" sz="2000" b="1">
                  <a:solidFill>
                    <a:schemeClr val="bg1"/>
                  </a:solidFill>
                  <a:effectLst/>
                  <a:latin typeface="Arial" pitchFamily="34" charset="0"/>
                </a:rPr>
                <a:t>1</a:t>
              </a:r>
            </a:p>
          </p:txBody>
        </p:sp>
      </p:grpSp>
      <p:sp>
        <p:nvSpPr>
          <p:cNvPr id="16400" name="Text Box 26"/>
          <p:cNvSpPr txBox="1">
            <a:spLocks noChangeArrowheads="1"/>
          </p:cNvSpPr>
          <p:nvPr/>
        </p:nvSpPr>
        <p:spPr bwMode="auto">
          <a:xfrm>
            <a:off x="3887788" y="2924175"/>
            <a:ext cx="2232025" cy="754063"/>
          </a:xfrm>
          <a:prstGeom prst="rect">
            <a:avLst/>
          </a:prstGeom>
          <a:solidFill>
            <a:schemeClr val="bg1"/>
          </a:solidFill>
          <a:ln w="57150" cmpd="thinThick" algn="ctr">
            <a:solidFill>
              <a:srgbClr val="2A547E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300" b="1">
                <a:solidFill>
                  <a:srgbClr val="000066"/>
                </a:solidFill>
                <a:effectLst/>
                <a:latin typeface="Arial" pitchFamily="34" charset="0"/>
              </a:rPr>
              <a:t>Социолингвистов интересует: где – на каком уровне – появляется смысл</a:t>
            </a:r>
          </a:p>
        </p:txBody>
      </p:sp>
      <p:sp>
        <p:nvSpPr>
          <p:cNvPr id="16401" name="Text Box 27"/>
          <p:cNvSpPr txBox="1">
            <a:spLocks noChangeArrowheads="1"/>
          </p:cNvSpPr>
          <p:nvPr/>
        </p:nvSpPr>
        <p:spPr bwMode="auto">
          <a:xfrm>
            <a:off x="6480175" y="2960688"/>
            <a:ext cx="2520950" cy="719137"/>
          </a:xfrm>
          <a:prstGeom prst="rect">
            <a:avLst/>
          </a:prstGeom>
          <a:solidFill>
            <a:schemeClr val="bg1"/>
          </a:solidFill>
          <a:ln w="57150" cmpd="thinThick" algn="ctr">
            <a:solidFill>
              <a:srgbClr val="8000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300" b="1">
                <a:solidFill>
                  <a:srgbClr val="000066"/>
                </a:solidFill>
                <a:effectLst/>
                <a:latin typeface="Arial" pitchFamily="34" charset="0"/>
              </a:rPr>
              <a:t>На каждом уровне социология может предложить способ статистической  обработки</a:t>
            </a:r>
          </a:p>
        </p:txBody>
      </p:sp>
      <p:sp>
        <p:nvSpPr>
          <p:cNvPr id="16402" name="Text Box 28"/>
          <p:cNvSpPr txBox="1">
            <a:spLocks noChangeArrowheads="1"/>
          </p:cNvSpPr>
          <p:nvPr/>
        </p:nvSpPr>
        <p:spPr bwMode="auto">
          <a:xfrm>
            <a:off x="3924300" y="4041775"/>
            <a:ext cx="2268538" cy="1793875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В социолингвистике рассматриваются дихотомии/ противопоставления:</a:t>
            </a:r>
          </a:p>
          <a:p>
            <a:pPr>
              <a:lnSpc>
                <a:spcPct val="50000"/>
              </a:lnSpc>
              <a:spcBef>
                <a:spcPct val="50000"/>
              </a:spcBef>
              <a:buClr>
                <a:srgbClr val="CC6600"/>
              </a:buClr>
              <a:buFont typeface="Wingdings" pitchFamily="2" charset="2"/>
              <a:buChar char="§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звук </a:t>
            </a:r>
            <a:r>
              <a:rPr lang="en-US" sz="1400" b="1">
                <a:solidFill>
                  <a:srgbClr val="000066"/>
                </a:solidFill>
                <a:effectLst/>
                <a:latin typeface="Arial" pitchFamily="34" charset="0"/>
              </a:rPr>
              <a:t>VS</a:t>
            </a: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 знак, </a:t>
            </a:r>
          </a:p>
          <a:p>
            <a:pPr>
              <a:lnSpc>
                <a:spcPct val="50000"/>
              </a:lnSpc>
              <a:spcBef>
                <a:spcPct val="50000"/>
              </a:spcBef>
              <a:buClr>
                <a:srgbClr val="CC6600"/>
              </a:buClr>
              <a:buFont typeface="Wingdings" pitchFamily="2" charset="2"/>
              <a:buChar char="§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язык </a:t>
            </a:r>
            <a:r>
              <a:rPr lang="en-US" sz="1400" b="1">
                <a:solidFill>
                  <a:srgbClr val="000066"/>
                </a:solidFill>
                <a:effectLst/>
                <a:latin typeface="Arial" pitchFamily="34" charset="0"/>
              </a:rPr>
              <a:t>VS</a:t>
            </a: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 речь, </a:t>
            </a:r>
          </a:p>
          <a:p>
            <a:pPr>
              <a:lnSpc>
                <a:spcPct val="50000"/>
              </a:lnSpc>
              <a:spcBef>
                <a:spcPct val="50000"/>
              </a:spcBef>
              <a:buClr>
                <a:srgbClr val="CC6600"/>
              </a:buClr>
              <a:buFont typeface="Wingdings" pitchFamily="2" charset="2"/>
              <a:buChar char="§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значение </a:t>
            </a:r>
            <a:r>
              <a:rPr lang="en-US" sz="1400" b="1">
                <a:solidFill>
                  <a:srgbClr val="000066"/>
                </a:solidFill>
                <a:effectLst/>
                <a:latin typeface="Arial" pitchFamily="34" charset="0"/>
              </a:rPr>
              <a:t>VS</a:t>
            </a: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 смысл</a:t>
            </a:r>
          </a:p>
          <a:p>
            <a:pPr>
              <a:lnSpc>
                <a:spcPct val="50000"/>
              </a:lnSpc>
              <a:spcBef>
                <a:spcPct val="50000"/>
              </a:spcBef>
              <a:buClr>
                <a:srgbClr val="CC6600"/>
              </a:buClr>
              <a:buFont typeface="Wingdings" pitchFamily="2" charset="2"/>
              <a:buChar char="§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и т.д.</a:t>
            </a:r>
          </a:p>
        </p:txBody>
      </p:sp>
      <p:sp>
        <p:nvSpPr>
          <p:cNvPr id="16403" name="Text Box 29"/>
          <p:cNvSpPr txBox="1">
            <a:spLocks noChangeArrowheads="1"/>
          </p:cNvSpPr>
          <p:nvPr/>
        </p:nvSpPr>
        <p:spPr bwMode="auto">
          <a:xfrm>
            <a:off x="6659563" y="4149725"/>
            <a:ext cx="2195512" cy="1581150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rgbClr val="800000"/>
                </a:solidFill>
                <a:effectLst/>
                <a:latin typeface="Arial" pitchFamily="34" charset="0"/>
              </a:rPr>
              <a:t>Социологию пока интересует только текстовый анализ (особенно в свете расширения Интернета, переход к системе </a:t>
            </a:r>
            <a:r>
              <a:rPr lang="en-US" sz="1400" b="1">
                <a:solidFill>
                  <a:srgbClr val="800000"/>
                </a:solidFill>
                <a:effectLst/>
                <a:latin typeface="Arial" pitchFamily="34" charset="0"/>
              </a:rPr>
              <a:t>web 2.0.</a:t>
            </a:r>
            <a:r>
              <a:rPr lang="ru-RU" sz="1400" b="1">
                <a:solidFill>
                  <a:srgbClr val="800000"/>
                </a:solidFill>
                <a:effectLst/>
                <a:latin typeface="Arial" pitchFamily="34" charset="0"/>
              </a:rPr>
              <a:t>)</a:t>
            </a:r>
          </a:p>
        </p:txBody>
      </p:sp>
      <p:sp>
        <p:nvSpPr>
          <p:cNvPr id="50206" name="AutoShape 30"/>
          <p:cNvSpPr>
            <a:spLocks noChangeArrowheads="1"/>
          </p:cNvSpPr>
          <p:nvPr/>
        </p:nvSpPr>
        <p:spPr bwMode="auto">
          <a:xfrm>
            <a:off x="1943100" y="2744788"/>
            <a:ext cx="360363" cy="323850"/>
          </a:xfrm>
          <a:prstGeom prst="upArrow">
            <a:avLst>
              <a:gd name="adj1" fmla="val 50000"/>
              <a:gd name="adj2" fmla="val 25000"/>
            </a:avLst>
          </a:prstGeom>
          <a:noFill/>
          <a:ln w="57150" cmpd="thinThick" algn="ctr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0207" name="AutoShape 31"/>
          <p:cNvSpPr>
            <a:spLocks noChangeArrowheads="1"/>
          </p:cNvSpPr>
          <p:nvPr/>
        </p:nvSpPr>
        <p:spPr bwMode="auto">
          <a:xfrm>
            <a:off x="1943100" y="3536950"/>
            <a:ext cx="360363" cy="323850"/>
          </a:xfrm>
          <a:prstGeom prst="upArrow">
            <a:avLst>
              <a:gd name="adj1" fmla="val 50000"/>
              <a:gd name="adj2" fmla="val 25000"/>
            </a:avLst>
          </a:prstGeom>
          <a:noFill/>
          <a:ln w="57150" cmpd="thinThick" algn="ctr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0208" name="AutoShape 32"/>
          <p:cNvSpPr>
            <a:spLocks noChangeArrowheads="1"/>
          </p:cNvSpPr>
          <p:nvPr/>
        </p:nvSpPr>
        <p:spPr bwMode="auto">
          <a:xfrm>
            <a:off x="1979613" y="4292600"/>
            <a:ext cx="360362" cy="323850"/>
          </a:xfrm>
          <a:prstGeom prst="upArrow">
            <a:avLst>
              <a:gd name="adj1" fmla="val 50000"/>
              <a:gd name="adj2" fmla="val 25000"/>
            </a:avLst>
          </a:prstGeom>
          <a:noFill/>
          <a:ln w="57150" cmpd="thinThick" algn="ctr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0209" name="AutoShape 33"/>
          <p:cNvSpPr>
            <a:spLocks noChangeArrowheads="1"/>
          </p:cNvSpPr>
          <p:nvPr/>
        </p:nvSpPr>
        <p:spPr bwMode="auto">
          <a:xfrm>
            <a:off x="1943100" y="5049838"/>
            <a:ext cx="360363" cy="466725"/>
          </a:xfrm>
          <a:prstGeom prst="upArrow">
            <a:avLst>
              <a:gd name="adj1" fmla="val 50000"/>
              <a:gd name="adj2" fmla="val 32379"/>
            </a:avLst>
          </a:prstGeom>
          <a:noFill/>
          <a:ln w="57150" cmpd="thinThick" algn="ctr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0210" name="AutoShape 34"/>
          <p:cNvSpPr>
            <a:spLocks/>
          </p:cNvSpPr>
          <p:nvPr/>
        </p:nvSpPr>
        <p:spPr bwMode="auto">
          <a:xfrm>
            <a:off x="3419475" y="2205038"/>
            <a:ext cx="252413" cy="3960812"/>
          </a:xfrm>
          <a:prstGeom prst="rightBrace">
            <a:avLst>
              <a:gd name="adj1" fmla="val 130765"/>
              <a:gd name="adj2" fmla="val 27255"/>
            </a:avLst>
          </a:prstGeom>
          <a:noFill/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0211" name="Line 35"/>
          <p:cNvSpPr>
            <a:spLocks noChangeShapeType="1"/>
          </p:cNvSpPr>
          <p:nvPr/>
        </p:nvSpPr>
        <p:spPr bwMode="auto">
          <a:xfrm>
            <a:off x="6300788" y="2889250"/>
            <a:ext cx="0" cy="2916238"/>
          </a:xfrm>
          <a:prstGeom prst="line">
            <a:avLst/>
          </a:prstGeom>
          <a:noFill/>
          <a:ln w="19050">
            <a:solidFill>
              <a:srgbClr val="003399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410" name="Text Box 36"/>
          <p:cNvSpPr txBox="1">
            <a:spLocks noChangeArrowheads="1"/>
          </p:cNvSpPr>
          <p:nvPr/>
        </p:nvSpPr>
        <p:spPr bwMode="auto">
          <a:xfrm>
            <a:off x="3527425" y="2889250"/>
            <a:ext cx="503238" cy="701675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68283A"/>
                </a:solidFill>
                <a:effectLst/>
              </a:rPr>
              <a:t>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16632"/>
            <a:ext cx="8686800" cy="8382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200" dirty="0" smtClean="0"/>
              <a:t>Содержательные проблемы алгоритмизации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1408113" y="548680"/>
            <a:ext cx="75565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>
                <a:solidFill>
                  <a:schemeClr val="folHlink"/>
                </a:solidFill>
                <a:effectLst/>
              </a:rPr>
              <a:t>анализа неструктурированной информации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250825" y="1557338"/>
            <a:ext cx="8677275" cy="3365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Сравнение алгоритмов на разных содержательных данных, после автоматизации алгоритмов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971550" y="1881188"/>
            <a:ext cx="79565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Выяснение соответствия алгоритмов разным содержательным задачам – границы применимости алгоритмов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250825" y="2673350"/>
            <a:ext cx="8713788" cy="3365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Распространение разработанных алгоритмов на большие массивы информации</a:t>
            </a:r>
          </a:p>
        </p:txBody>
      </p:sp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971550" y="3141663"/>
            <a:ext cx="79914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Сочетание содержательно-структурного анализа текстов с динамическими алгоритмами – поиск в Интернете и т.п.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323850" y="3897313"/>
            <a:ext cx="8604250" cy="3365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Подготовленность клиентов к восприятию разработанных алгоритмов </a:t>
            </a:r>
          </a:p>
        </p:txBody>
      </p:sp>
      <p:sp>
        <p:nvSpPr>
          <p:cNvPr id="17417" name="Text Box 12"/>
          <p:cNvSpPr txBox="1">
            <a:spLocks noChangeArrowheads="1"/>
          </p:cNvSpPr>
          <p:nvPr/>
        </p:nvSpPr>
        <p:spPr bwMode="auto">
          <a:xfrm>
            <a:off x="1008063" y="4400550"/>
            <a:ext cx="791845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Постановка содержательных задач и содержательных примеров, решенных при помощи разработанного инструмента</a:t>
            </a:r>
          </a:p>
        </p:txBody>
      </p:sp>
      <p:sp>
        <p:nvSpPr>
          <p:cNvPr id="17418" name="Text Box 13"/>
          <p:cNvSpPr txBox="1">
            <a:spLocks noChangeArrowheads="1"/>
          </p:cNvSpPr>
          <p:nvPr/>
        </p:nvSpPr>
        <p:spPr bwMode="auto">
          <a:xfrm>
            <a:off x="1008063" y="5661025"/>
            <a:ext cx="788511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Зависимость современного софта от баз данных (работы многих лингвистов)</a:t>
            </a:r>
          </a:p>
        </p:txBody>
      </p:sp>
      <p:sp>
        <p:nvSpPr>
          <p:cNvPr id="54288" name="Text Box 16"/>
          <p:cNvSpPr txBox="1">
            <a:spLocks noChangeArrowheads="1"/>
          </p:cNvSpPr>
          <p:nvPr/>
        </p:nvSpPr>
        <p:spPr bwMode="auto">
          <a:xfrm>
            <a:off x="323850" y="5145088"/>
            <a:ext cx="8604250" cy="3365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Автономность каждого рабочего места аналитика (независимо от специальности и направления)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>
                <a:latin typeface="Arial" pitchFamily="34" charset="0"/>
              </a:rPr>
              <a:t>Рынок программ исследований текстов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50825" y="1484313"/>
            <a:ext cx="849788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Весь рынок программ по анализу текстов и его структурированию и визуализации распадается на 2 больших класса: персональные решения и промышленные решения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827088" y="2228850"/>
            <a:ext cx="2736800" cy="3365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000066"/>
                </a:solidFill>
                <a:effectLst/>
              </a:rPr>
              <a:t>Персональные решения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80063" y="2276475"/>
            <a:ext cx="2520950" cy="3365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Промышленные решения</a:t>
            </a: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4500563" y="2205038"/>
            <a:ext cx="0" cy="3455987"/>
          </a:xfrm>
          <a:prstGeom prst="line">
            <a:avLst/>
          </a:prstGeom>
          <a:noFill/>
          <a:ln w="19050">
            <a:solidFill>
              <a:srgbClr val="80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Times New Roman" pitchFamily="18" charset="0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250825" y="2781300"/>
            <a:ext cx="3960813" cy="2903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>
                <a:solidFill>
                  <a:srgbClr val="000066"/>
                </a:solidFill>
                <a:effectLst/>
              </a:rPr>
              <a:t>Большинство разработанных программ – работают с английским языком.</a:t>
            </a:r>
          </a:p>
          <a:p>
            <a:pPr>
              <a:spcBef>
                <a:spcPct val="50000"/>
              </a:spcBef>
            </a:pPr>
            <a:r>
              <a:rPr lang="ru-RU" sz="1600" dirty="0">
                <a:solidFill>
                  <a:srgbClr val="000066"/>
                </a:solidFill>
                <a:effectLst/>
              </a:rPr>
              <a:t>Ни одна из программ не проводит осмысленного выделения единиц текста.</a:t>
            </a:r>
          </a:p>
          <a:p>
            <a:pPr>
              <a:spcBef>
                <a:spcPct val="50000"/>
              </a:spcBef>
            </a:pPr>
            <a:r>
              <a:rPr lang="ru-RU" sz="1600" dirty="0">
                <a:solidFill>
                  <a:srgbClr val="000066"/>
                </a:solidFill>
                <a:effectLst/>
              </a:rPr>
              <a:t>Для установки взаимосвязи между единицами текста используют статистические взаимосвязи, что приводит к тривиальным решениям.</a:t>
            </a:r>
          </a:p>
          <a:p>
            <a:pPr>
              <a:spcBef>
                <a:spcPct val="50000"/>
              </a:spcBef>
            </a:pPr>
            <a:r>
              <a:rPr lang="ru-RU" sz="1600" dirty="0">
                <a:solidFill>
                  <a:srgbClr val="000066"/>
                </a:solidFill>
                <a:effectLst/>
              </a:rPr>
              <a:t>Не задается осознанной («целевой») работы с данными, и происходит поиск связей «всего со всем», что крайне </a:t>
            </a:r>
            <a:r>
              <a:rPr lang="ru-RU" sz="1600" dirty="0" err="1">
                <a:solidFill>
                  <a:srgbClr val="000066"/>
                </a:solidFill>
                <a:effectLst/>
              </a:rPr>
              <a:t>ресурсозатратно</a:t>
            </a:r>
            <a:r>
              <a:rPr lang="ru-RU" sz="1600" dirty="0">
                <a:solidFill>
                  <a:srgbClr val="000066"/>
                </a:solidFill>
                <a:effectLst/>
              </a:rPr>
              <a:t>.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4716463" y="2924175"/>
            <a:ext cx="3960812" cy="2536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>
                <a:solidFill>
                  <a:srgbClr val="000066"/>
                </a:solidFill>
                <a:effectLst/>
              </a:rPr>
              <a:t>В основном используются для поисковых программ, работающих через Интернет.</a:t>
            </a:r>
          </a:p>
          <a:p>
            <a:pPr>
              <a:spcBef>
                <a:spcPct val="50000"/>
              </a:spcBef>
            </a:pPr>
            <a:r>
              <a:rPr lang="ru-RU" sz="1600">
                <a:solidFill>
                  <a:srgbClr val="000066"/>
                </a:solidFill>
                <a:effectLst/>
              </a:rPr>
              <a:t>Естественное ограничение – отсутствие направления когнитивных (смысловых) структур. Работают в основном с именами собственными.</a:t>
            </a:r>
          </a:p>
          <a:p>
            <a:pPr>
              <a:spcBef>
                <a:spcPct val="50000"/>
              </a:spcBef>
            </a:pPr>
            <a:r>
              <a:rPr lang="ru-RU" sz="1600">
                <a:solidFill>
                  <a:srgbClr val="000066"/>
                </a:solidFill>
                <a:effectLst/>
              </a:rPr>
              <a:t>Для установки взаимосвязи между единицами текста используют статистические взаимосвязи, что приводит к тривиальным решениям.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>
                <a:latin typeface="Arial" pitchFamily="34" charset="0"/>
              </a:rPr>
              <a:t>Рынок программ исследований текстов</a:t>
            </a:r>
          </a:p>
        </p:txBody>
      </p:sp>
      <p:sp>
        <p:nvSpPr>
          <p:cNvPr id="18438" name="Text Box 10"/>
          <p:cNvSpPr txBox="1">
            <a:spLocks noChangeArrowheads="1"/>
          </p:cNvSpPr>
          <p:nvPr/>
        </p:nvSpPr>
        <p:spPr bwMode="auto">
          <a:xfrm>
            <a:off x="827584" y="2049229"/>
            <a:ext cx="7776864" cy="3323987"/>
          </a:xfrm>
          <a:prstGeom prst="rect">
            <a:avLst/>
          </a:prstGeom>
          <a:solidFill>
            <a:schemeClr val="bg1"/>
          </a:solidFill>
          <a:ln w="38100" cmpd="dbl" algn="ctr">
            <a:solidFill>
              <a:srgbClr val="8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800" b="1" dirty="0">
                <a:solidFill>
                  <a:srgbClr val="800000"/>
                </a:solidFill>
                <a:effectLst/>
                <a:latin typeface="Arial" pitchFamily="34" charset="0"/>
              </a:rPr>
              <a:t>КРАТКОЕ </a:t>
            </a:r>
            <a:r>
              <a:rPr lang="ru-RU" sz="2800" b="1" dirty="0" smtClean="0">
                <a:solidFill>
                  <a:srgbClr val="800000"/>
                </a:solidFill>
                <a:effectLst/>
                <a:latin typeface="Arial" pitchFamily="34" charset="0"/>
              </a:rPr>
              <a:t>РЕЗЮМЕ</a:t>
            </a:r>
          </a:p>
          <a:p>
            <a:pPr algn="just">
              <a:spcBef>
                <a:spcPct val="50000"/>
              </a:spcBef>
            </a:pPr>
            <a:r>
              <a:rPr lang="ru-RU" sz="2800" b="1" dirty="0" smtClean="0">
                <a:solidFill>
                  <a:srgbClr val="800000"/>
                </a:solidFill>
                <a:latin typeface="Arial" pitchFamily="34" charset="0"/>
              </a:rPr>
              <a:t>Остается </a:t>
            </a:r>
            <a:r>
              <a:rPr lang="ru-RU" sz="2800" b="1" dirty="0" smtClean="0">
                <a:solidFill>
                  <a:srgbClr val="800000"/>
                </a:solidFill>
                <a:latin typeface="Arial" pitchFamily="34" charset="0"/>
              </a:rPr>
              <a:t>свободной </a:t>
            </a:r>
            <a:r>
              <a:rPr lang="ru-RU" sz="2800" b="1" dirty="0" smtClean="0">
                <a:solidFill>
                  <a:srgbClr val="800000"/>
                </a:solidFill>
                <a:effectLst/>
                <a:latin typeface="Arial" pitchFamily="34" charset="0"/>
              </a:rPr>
              <a:t>ниша </a:t>
            </a:r>
            <a:r>
              <a:rPr lang="ru-RU" sz="2800" b="1" dirty="0">
                <a:solidFill>
                  <a:srgbClr val="800000"/>
                </a:solidFill>
                <a:effectLst/>
                <a:latin typeface="Arial" pitchFamily="34" charset="0"/>
              </a:rPr>
              <a:t>персональных («легких») решений по анализу и </a:t>
            </a:r>
            <a:r>
              <a:rPr lang="ru-RU" sz="2800" b="1" dirty="0" smtClean="0">
                <a:solidFill>
                  <a:srgbClr val="800000"/>
                </a:solidFill>
                <a:effectLst/>
                <a:latin typeface="Arial" pitchFamily="34" charset="0"/>
              </a:rPr>
              <a:t>структурированию </a:t>
            </a:r>
            <a:r>
              <a:rPr lang="ru-RU" sz="2800" b="1" dirty="0">
                <a:solidFill>
                  <a:srgbClr val="800000"/>
                </a:solidFill>
                <a:effectLst/>
                <a:latin typeface="Arial" pitchFamily="34" charset="0"/>
              </a:rPr>
              <a:t>текстов, обеспеченных научными методиками, </a:t>
            </a:r>
            <a:r>
              <a:rPr lang="ru-RU" sz="2800" b="1" dirty="0" smtClean="0">
                <a:solidFill>
                  <a:srgbClr val="800000"/>
                </a:solidFill>
                <a:effectLst/>
                <a:latin typeface="Arial" pitchFamily="34" charset="0"/>
              </a:rPr>
              <a:t>протестированными </a:t>
            </a:r>
            <a:r>
              <a:rPr lang="ru-RU" sz="2800" b="1" dirty="0">
                <a:solidFill>
                  <a:srgbClr val="800000"/>
                </a:solidFill>
                <a:effectLst/>
                <a:latin typeface="Arial" pitchFamily="34" charset="0"/>
              </a:rPr>
              <a:t>процедурами </a:t>
            </a:r>
            <a:r>
              <a:rPr lang="ru-RU" sz="2800" b="1" dirty="0" smtClean="0">
                <a:solidFill>
                  <a:srgbClr val="800000"/>
                </a:solidFill>
                <a:effectLst/>
                <a:latin typeface="Arial" pitchFamily="34" charset="0"/>
              </a:rPr>
              <a:t>анализа, практически ориентированными.  </a:t>
            </a:r>
            <a:endParaRPr lang="ru-RU" sz="2800" b="1" dirty="0">
              <a:solidFill>
                <a:srgbClr val="8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1488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pitchFamily="34" charset="0"/>
              </a:rPr>
              <a:t>Программы исследований текстов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3924300" y="1873250"/>
            <a:ext cx="2303463" cy="4984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CATPAC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Concordance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Content Analyzer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Diction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General Inquirer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HAMLET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LIWC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Site Content Analyzer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TextAnalyst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TEXTPACK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T-LAB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VAAL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WinATA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MonoConc\ParaConc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Lexa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SPSS TextSmart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VBPRO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Wordstat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DIMAP</a:t>
            </a:r>
            <a:endParaRPr lang="ru-RU" sz="14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ru-RU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TABARI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ru-RU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Atlas-ti 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ru-RU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Nudist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ru-RU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ТАСТ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1120775" y="332656"/>
            <a:ext cx="7772400" cy="987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 dirty="0">
                <a:solidFill>
                  <a:schemeClr val="folHlink"/>
                </a:solidFill>
                <a:effectLst/>
              </a:rPr>
              <a:t>персональные программы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6373813" y="1989138"/>
            <a:ext cx="2519362" cy="3282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Sentinel Visualizer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NetMiner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Commetrix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Network Workbench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Cfinder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EgoNet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JUNG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Network Genie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ORA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UCINET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Statnet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Social Networks Visualizer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tnet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Pajek</a:t>
            </a:r>
          </a:p>
          <a:p>
            <a:pPr>
              <a:buClr>
                <a:srgbClr val="800000"/>
              </a:buClr>
              <a:buFontTx/>
              <a:buChar char="•"/>
              <a:defRPr/>
            </a:pPr>
            <a:r>
              <a:rPr lang="en-US" sz="1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Wand</a:t>
            </a:r>
            <a:endParaRPr lang="ru-RU" sz="140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924300" y="1341438"/>
            <a:ext cx="2232025" cy="3365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Анализ текстов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443663" y="1412875"/>
            <a:ext cx="2520950" cy="3365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Визуализация структуры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50825" y="1124744"/>
            <a:ext cx="3600450" cy="28007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>
                <a:solidFill>
                  <a:srgbClr val="000066"/>
                </a:solidFill>
                <a:effectLst/>
              </a:rPr>
              <a:t>Проанализировано 38 программ для персонального </a:t>
            </a:r>
            <a:r>
              <a:rPr lang="ru-RU" sz="1600" dirty="0" smtClean="0">
                <a:solidFill>
                  <a:srgbClr val="000066"/>
                </a:solidFill>
                <a:effectLst/>
              </a:rPr>
              <a:t>использования</a:t>
            </a:r>
            <a:r>
              <a:rPr lang="ru-RU" sz="1600" dirty="0">
                <a:solidFill>
                  <a:srgbClr val="000066"/>
                </a:solidFill>
                <a:effectLst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ru-RU" sz="1600" dirty="0">
                <a:solidFill>
                  <a:srgbClr val="000066"/>
                </a:solidFill>
                <a:effectLst/>
              </a:rPr>
              <a:t>По каждой из программ заполнен паспорт  - описание программы. Проведен краткий сравнительный анализ всех программ в общей таблице.</a:t>
            </a:r>
          </a:p>
          <a:p>
            <a:pPr>
              <a:spcBef>
                <a:spcPct val="50000"/>
              </a:spcBef>
            </a:pPr>
            <a:r>
              <a:rPr lang="ru-RU" sz="1600" dirty="0">
                <a:solidFill>
                  <a:srgbClr val="000066"/>
                </a:solidFill>
                <a:effectLst/>
              </a:rPr>
              <a:t>В общем все программы распадаются на 2 группы: анализа текстов и визуализации структур.</a:t>
            </a:r>
          </a:p>
        </p:txBody>
      </p:sp>
      <p:sp>
        <p:nvSpPr>
          <p:cNvPr id="19465" name="Text Box 4"/>
          <p:cNvSpPr txBox="1">
            <a:spLocks noChangeArrowheads="1"/>
          </p:cNvSpPr>
          <p:nvPr/>
        </p:nvSpPr>
        <p:spPr bwMode="auto">
          <a:xfrm>
            <a:off x="179388" y="3860800"/>
            <a:ext cx="3671887" cy="29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dirty="0">
                <a:solidFill>
                  <a:srgbClr val="800000"/>
                </a:solidFill>
                <a:effectLst/>
                <a:latin typeface="Arial" pitchFamily="34" charset="0"/>
              </a:rPr>
              <a:t>КРАТКОЕ РЕЗЮМЕ:</a:t>
            </a:r>
          </a:p>
          <a:p>
            <a:pPr>
              <a:spcBef>
                <a:spcPct val="50000"/>
              </a:spcBef>
            </a:pPr>
            <a:r>
              <a:rPr lang="ru-RU" sz="1400" b="1" dirty="0">
                <a:solidFill>
                  <a:srgbClr val="800000"/>
                </a:solidFill>
                <a:effectLst/>
                <a:latin typeface="Arial" pitchFamily="34" charset="0"/>
              </a:rPr>
              <a:t>Ни одна из программ не является комплексной (т.е. не обеспечивает одновременно анализ текстовых единиц и визуализацию структуры теска).</a:t>
            </a:r>
          </a:p>
          <a:p>
            <a:pPr>
              <a:spcBef>
                <a:spcPct val="50000"/>
              </a:spcBef>
            </a:pPr>
            <a:r>
              <a:rPr lang="ru-RU" sz="1400" b="1" dirty="0">
                <a:solidFill>
                  <a:srgbClr val="800000"/>
                </a:solidFill>
                <a:effectLst/>
                <a:latin typeface="Arial" pitchFamily="34" charset="0"/>
              </a:rPr>
              <a:t>Все программы для анализа взаимосвязи единиц текста используют статистические принципы.</a:t>
            </a:r>
          </a:p>
          <a:p>
            <a:pPr>
              <a:spcBef>
                <a:spcPct val="50000"/>
              </a:spcBef>
            </a:pPr>
            <a:r>
              <a:rPr lang="ru-RU" sz="1400" b="1" dirty="0">
                <a:solidFill>
                  <a:srgbClr val="800000"/>
                </a:solidFill>
                <a:effectLst/>
                <a:latin typeface="Arial" pitchFamily="34" charset="0"/>
              </a:rPr>
              <a:t>Самые продвинутые версии работают только с английским языком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27384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pitchFamily="34" charset="0"/>
              </a:rPr>
              <a:t>Программы исследований текстов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1120775" y="332656"/>
            <a:ext cx="7772400" cy="987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 dirty="0">
                <a:solidFill>
                  <a:schemeClr val="folHlink"/>
                </a:solidFill>
                <a:effectLst/>
              </a:rPr>
              <a:t>промышленные решения на русском языке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395288" y="1628775"/>
            <a:ext cx="3455987" cy="3365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Xanalys Link Explorer 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067175" y="1628775"/>
            <a:ext cx="460851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http://www.xanalys.com/solutions/linkexplorer.html;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468313" y="2276475"/>
            <a:ext cx="3455987" cy="3365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000066"/>
                </a:solidFill>
                <a:effectLst/>
              </a:rPr>
              <a:t>RCO Fact Extractor 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4356100" y="2349500"/>
            <a:ext cx="43195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http://www.rco.ru/product.asp?ob_no=1131</a:t>
            </a: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468313" y="3068638"/>
            <a:ext cx="3455987" cy="3365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b="1">
                <a:solidFill>
                  <a:srgbClr val="000066"/>
                </a:solidFill>
                <a:effectLst/>
              </a:rPr>
              <a:t>ONTOS</a:t>
            </a:r>
            <a:r>
              <a:rPr lang="ru-RU" sz="1600" b="1">
                <a:solidFill>
                  <a:srgbClr val="000066"/>
                </a:solidFill>
                <a:effectLst/>
              </a:rPr>
              <a:t> 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50825" y="3716338"/>
            <a:ext cx="3384550" cy="336550"/>
          </a:xfrm>
          <a:prstGeom prst="rect">
            <a:avLst/>
          </a:prstGeom>
          <a:solidFill>
            <a:schemeClr val="bg1"/>
          </a:solidFill>
          <a:ln w="38100" cmpd="dbl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800000"/>
                </a:solidFill>
                <a:effectLst/>
                <a:latin typeface="Arial" pitchFamily="34" charset="0"/>
              </a:rPr>
              <a:t>Общая характеристика: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95288" y="4221163"/>
            <a:ext cx="8351837" cy="180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Эти программы нацелены прежде всего на поиск статистических взаимосвязей между сущностями.</a:t>
            </a:r>
          </a:p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Поиск и кодирование сущностей осуществляется вручную, что оптимально для промышленных решений, но неприемлемо для персональной версии. </a:t>
            </a:r>
          </a:p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Мы не сможем встроиться с нашими алгоритмами в определенный тренд развития, заданный этими программами.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4356100" y="3021013"/>
            <a:ext cx="43195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http://www.ontos.com/o_eng/index.php?cs=4-1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16632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Стратегия развития 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503238" y="430560"/>
            <a:ext cx="8461375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>
                <a:solidFill>
                  <a:schemeClr val="folHlink"/>
                </a:solidFill>
                <a:effectLst/>
              </a:rPr>
              <a:t>программного обеспечения в социолингвистике 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03238" y="2708275"/>
            <a:ext cx="3529012" cy="696913"/>
          </a:xfrm>
          <a:prstGeom prst="rect">
            <a:avLst/>
          </a:prstGeom>
          <a:noFill/>
          <a:ln w="57150" cmpd="thinThick" algn="ctr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" indent="-19050"/>
            <a:r>
              <a:rPr lang="ru-RU" sz="1200" b="1">
                <a:effectLst/>
                <a:latin typeface="Arial" pitchFamily="34" charset="0"/>
              </a:rPr>
              <a:t>Проблема развития ПО в социолингвистике и анализе текстов– маркетинговое продвижение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787900" y="1628775"/>
            <a:ext cx="3527425" cy="514350"/>
          </a:xfrm>
          <a:prstGeom prst="rect">
            <a:avLst/>
          </a:prstGeom>
          <a:noFill/>
          <a:ln w="57150" cmpd="thinThick" algn="ctr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" indent="-19050"/>
            <a:r>
              <a:rPr lang="ru-RU" sz="1200" b="1">
                <a:effectLst/>
                <a:latin typeface="Arial" pitchFamily="34" charset="0"/>
              </a:rPr>
              <a:t>Пример успешной маркетинговой стратегии в прикладной программе - </a:t>
            </a:r>
            <a:r>
              <a:rPr lang="en-US" sz="1200" b="1">
                <a:effectLst/>
                <a:latin typeface="Arial" pitchFamily="34" charset="0"/>
              </a:rPr>
              <a:t>SPSS</a:t>
            </a:r>
            <a:endParaRPr lang="ru-RU" sz="1200" b="1">
              <a:effectLst/>
              <a:latin typeface="Arial" pitchFamily="34" charset="0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03238" y="3717925"/>
            <a:ext cx="3562350" cy="879475"/>
          </a:xfrm>
          <a:prstGeom prst="rect">
            <a:avLst/>
          </a:prstGeom>
          <a:noFill/>
          <a:ln w="57150" cmpd="thinThick" algn="ctr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" indent="-19050"/>
            <a:r>
              <a:rPr lang="ru-RU" sz="1200" b="1">
                <a:effectLst/>
                <a:latin typeface="Arial" pitchFamily="34" charset="0"/>
              </a:rPr>
              <a:t>Необходимо продвигать не просто методы анализа, не только адаптация статистических методов в социолингвистике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503238" y="1628775"/>
            <a:ext cx="3530600" cy="879475"/>
          </a:xfrm>
          <a:prstGeom prst="rect">
            <a:avLst/>
          </a:prstGeom>
          <a:noFill/>
          <a:ln w="57150" cmpd="thinThick" algn="ctr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" indent="-19050"/>
            <a:r>
              <a:rPr lang="ru-RU" sz="1200" b="1">
                <a:effectLst/>
                <a:latin typeface="Arial" pitchFamily="34" charset="0"/>
              </a:rPr>
              <a:t>В настоящий момент прикладные социолингвистические программы фрагментарно реализуют разрозненные методы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3492500" y="4941888"/>
            <a:ext cx="5508625" cy="1489075"/>
          </a:xfrm>
          <a:prstGeom prst="rect">
            <a:avLst/>
          </a:prstGeom>
          <a:solidFill>
            <a:srgbClr val="FFE9BD"/>
          </a:solidFill>
          <a:ln w="57150" cmpd="thinThick" algn="ctr">
            <a:solidFill>
              <a:srgbClr val="DE5A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è"/>
            </a:pPr>
            <a:r>
              <a:rPr lang="ru-RU" sz="1300" b="1">
                <a:effectLst/>
                <a:latin typeface="Arial" pitchFamily="34" charset="0"/>
              </a:rPr>
              <a:t>конечный, предметно-ориентированный результат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è"/>
            </a:pPr>
            <a:r>
              <a:rPr lang="ru-RU" sz="1300" b="1">
                <a:effectLst/>
                <a:latin typeface="Arial" pitchFamily="34" charset="0"/>
              </a:rPr>
              <a:t>количественные индикаторы – характеристики текста и информации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è"/>
            </a:pPr>
            <a:r>
              <a:rPr lang="ru-RU" sz="1300" b="1">
                <a:effectLst/>
                <a:latin typeface="Arial" pitchFamily="34" charset="0"/>
              </a:rPr>
              <a:t>разработка методологических алгоритмов анализа текстов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è"/>
            </a:pPr>
            <a:r>
              <a:rPr lang="ru-RU" sz="1300" b="1">
                <a:effectLst/>
                <a:latin typeface="Arial" pitchFamily="34" charset="0"/>
              </a:rPr>
              <a:t>автоматизация процесса анализа (сокращение доли рутинных операций)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è"/>
            </a:pPr>
            <a:r>
              <a:rPr lang="ru-RU" sz="1300" b="1">
                <a:effectLst/>
                <a:latin typeface="Arial" pitchFamily="34" charset="0"/>
              </a:rPr>
              <a:t>продуманный интерфейс и подробное методологическое сопровождение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è"/>
            </a:pPr>
            <a:endParaRPr lang="ru-RU" sz="1300" b="1">
              <a:effectLst/>
              <a:latin typeface="Arial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47700" y="4662488"/>
            <a:ext cx="2808288" cy="1979612"/>
            <a:chOff x="2903" y="2342"/>
            <a:chExt cx="1769" cy="1247"/>
          </a:xfrm>
        </p:grpSpPr>
        <p:sp>
          <p:nvSpPr>
            <p:cNvPr id="51210" name="AutoShape 10"/>
            <p:cNvSpPr>
              <a:spLocks noChangeArrowheads="1"/>
            </p:cNvSpPr>
            <p:nvPr/>
          </p:nvSpPr>
          <p:spPr bwMode="auto">
            <a:xfrm>
              <a:off x="2903" y="2342"/>
              <a:ext cx="1769" cy="1247"/>
            </a:xfrm>
            <a:prstGeom prst="rightArrow">
              <a:avLst>
                <a:gd name="adj1" fmla="val 50000"/>
                <a:gd name="adj2" fmla="val 35465"/>
              </a:avLst>
            </a:prstGeom>
            <a:solidFill>
              <a:srgbClr val="DE5A00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211" name="Text Box 11"/>
            <p:cNvSpPr txBox="1">
              <a:spLocks noChangeArrowheads="1"/>
            </p:cNvSpPr>
            <p:nvPr/>
          </p:nvSpPr>
          <p:spPr bwMode="auto">
            <a:xfrm>
              <a:off x="2925" y="2659"/>
              <a:ext cx="1633" cy="5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indent="3175" algn="ctr">
                <a:lnSpc>
                  <a:spcPct val="110000"/>
                </a:lnSpc>
                <a:spcBef>
                  <a:spcPct val="20000"/>
                </a:spcBef>
                <a:buFont typeface="Wingdings" pitchFamily="2" charset="2"/>
                <a:buNone/>
                <a:defRPr/>
              </a:pPr>
              <a:r>
                <a:rPr lang="ru-RU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Развиваем стратегию содержательного социолингвистического анализа:</a:t>
              </a:r>
            </a:p>
          </p:txBody>
        </p:sp>
      </p:grpSp>
      <p:sp>
        <p:nvSpPr>
          <p:cNvPr id="51212" name="AutoShape 12"/>
          <p:cNvSpPr>
            <a:spLocks noChangeArrowheads="1"/>
          </p:cNvSpPr>
          <p:nvPr/>
        </p:nvSpPr>
        <p:spPr bwMode="auto">
          <a:xfrm>
            <a:off x="2195513" y="2420938"/>
            <a:ext cx="323850" cy="25241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4D4D4D"/>
          </a:solidFill>
          <a:ln w="57150" cmpd="thinThick" algn="ctr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1213" name="AutoShape 13"/>
          <p:cNvSpPr>
            <a:spLocks noChangeArrowheads="1"/>
          </p:cNvSpPr>
          <p:nvPr/>
        </p:nvSpPr>
        <p:spPr bwMode="auto">
          <a:xfrm>
            <a:off x="2232025" y="3392488"/>
            <a:ext cx="323850" cy="25241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4D4D4D"/>
          </a:solidFill>
          <a:ln w="57150" cmpd="thinThick" algn="ctr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1214" name="AutoShape 14"/>
          <p:cNvSpPr>
            <a:spLocks noChangeArrowheads="1"/>
          </p:cNvSpPr>
          <p:nvPr/>
        </p:nvSpPr>
        <p:spPr bwMode="auto">
          <a:xfrm>
            <a:off x="6264275" y="2133600"/>
            <a:ext cx="323850" cy="25241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3300"/>
          </a:solidFill>
          <a:ln w="57150" cmpd="thinThick" algn="ctr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1215" name="AutoShape 15"/>
          <p:cNvSpPr>
            <a:spLocks noChangeArrowheads="1"/>
          </p:cNvSpPr>
          <p:nvPr/>
        </p:nvSpPr>
        <p:spPr bwMode="auto">
          <a:xfrm>
            <a:off x="6264275" y="3500438"/>
            <a:ext cx="323850" cy="25241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3300"/>
          </a:solidFill>
          <a:ln w="57150" cmpd="thinThick" algn="ctr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1518" name="Text Box 16"/>
          <p:cNvSpPr txBox="1">
            <a:spLocks noChangeArrowheads="1"/>
          </p:cNvSpPr>
          <p:nvPr/>
        </p:nvSpPr>
        <p:spPr bwMode="auto">
          <a:xfrm>
            <a:off x="4787900" y="2420938"/>
            <a:ext cx="3527425" cy="1062037"/>
          </a:xfrm>
          <a:prstGeom prst="rect">
            <a:avLst/>
          </a:prstGeom>
          <a:noFill/>
          <a:ln w="57150" cmpd="thinThick" algn="ctr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" indent="-19050"/>
            <a:r>
              <a:rPr lang="ru-RU" sz="1200" b="1">
                <a:effectLst/>
                <a:latin typeface="Arial" pitchFamily="34" charset="0"/>
              </a:rPr>
              <a:t>Преимущества:</a:t>
            </a:r>
          </a:p>
          <a:p>
            <a:pPr marL="19050" indent="-19050"/>
            <a:r>
              <a:rPr lang="ru-RU" sz="1200" b="1">
                <a:effectLst/>
                <a:latin typeface="Arial" pitchFamily="34" charset="0"/>
              </a:rPr>
              <a:t>Простой интерфейс</a:t>
            </a:r>
          </a:p>
          <a:p>
            <a:pPr marL="19050" indent="-19050"/>
            <a:r>
              <a:rPr lang="ru-RU" sz="1200" b="1">
                <a:effectLst/>
                <a:latin typeface="Arial" pitchFamily="34" charset="0"/>
              </a:rPr>
              <a:t>Оптимальный набор методов статистического анализа</a:t>
            </a:r>
          </a:p>
          <a:p>
            <a:pPr marL="19050" indent="-19050"/>
            <a:r>
              <a:rPr lang="ru-RU" sz="1200" b="1">
                <a:effectLst/>
                <a:latin typeface="Arial" pitchFamily="34" charset="0"/>
              </a:rPr>
              <a:t>Полное методическое сопровождение</a:t>
            </a:r>
          </a:p>
        </p:txBody>
      </p:sp>
      <p:sp>
        <p:nvSpPr>
          <p:cNvPr id="21519" name="Text Box 17"/>
          <p:cNvSpPr txBox="1">
            <a:spLocks noChangeArrowheads="1"/>
          </p:cNvSpPr>
          <p:nvPr/>
        </p:nvSpPr>
        <p:spPr bwMode="auto">
          <a:xfrm>
            <a:off x="4787900" y="3778250"/>
            <a:ext cx="3527425" cy="879475"/>
          </a:xfrm>
          <a:prstGeom prst="rect">
            <a:avLst/>
          </a:prstGeom>
          <a:noFill/>
          <a:ln w="57150" cmpd="thinThick" algn="ctr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" indent="-19050"/>
            <a:r>
              <a:rPr lang="ru-RU" sz="1200" b="1">
                <a:effectLst/>
                <a:latin typeface="Arial" pitchFamily="34" charset="0"/>
              </a:rPr>
              <a:t>Маркетинговый анализ – продвижение наиболее «модных» методов.</a:t>
            </a:r>
          </a:p>
          <a:p>
            <a:pPr marL="19050" indent="-19050"/>
            <a:r>
              <a:rPr lang="ru-RU" sz="1200" b="1">
                <a:effectLst/>
                <a:latin typeface="Arial" pitchFamily="34" charset="0"/>
              </a:rPr>
              <a:t>Продажа целевой аудитории под решение конкретных задач.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3281363" y="2600325"/>
            <a:ext cx="2397125" cy="2051050"/>
          </a:xfrm>
          <a:prstGeom prst="rect">
            <a:avLst/>
          </a:prstGeom>
          <a:noFill/>
          <a:ln w="57150" cmpd="thinThick" algn="ctr">
            <a:solidFill>
              <a:srgbClr val="003399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Clr>
                <a:srgbClr val="003399"/>
              </a:buClr>
              <a:buSzPct val="115000"/>
              <a:buFont typeface="Wingdings" pitchFamily="2" charset="2"/>
              <a:buChar char="Ш"/>
            </a:pPr>
            <a:r>
              <a:rPr lang="ru-RU" sz="1400" b="1">
                <a:solidFill>
                  <a:srgbClr val="003399"/>
                </a:solidFill>
                <a:effectLst/>
                <a:latin typeface="Arial" pitchFamily="34" charset="0"/>
              </a:rPr>
              <a:t>Манипулятивные стратегии в речевых практиках</a:t>
            </a:r>
          </a:p>
          <a:p>
            <a:pPr>
              <a:lnSpc>
                <a:spcPct val="90000"/>
              </a:lnSpc>
              <a:buClr>
                <a:srgbClr val="003399"/>
              </a:buClr>
              <a:buSzPct val="115000"/>
              <a:buFont typeface="Wingdings" pitchFamily="2" charset="2"/>
              <a:buChar char="Ш"/>
            </a:pPr>
            <a:r>
              <a:rPr lang="ru-RU" sz="1400" b="1">
                <a:solidFill>
                  <a:srgbClr val="003399"/>
                </a:solidFill>
                <a:effectLst/>
                <a:latin typeface="Arial" pitchFamily="34" charset="0"/>
              </a:rPr>
              <a:t>Элементы социального позиционирования, социального статуса</a:t>
            </a:r>
          </a:p>
          <a:p>
            <a:pPr>
              <a:lnSpc>
                <a:spcPct val="90000"/>
              </a:lnSpc>
              <a:buClr>
                <a:srgbClr val="003399"/>
              </a:buClr>
              <a:buSzPct val="115000"/>
              <a:buFont typeface="Wingdings" pitchFamily="2" charset="2"/>
              <a:buChar char="Ш"/>
            </a:pPr>
            <a:r>
              <a:rPr lang="ru-RU" sz="1400" b="1">
                <a:solidFill>
                  <a:srgbClr val="003399"/>
                </a:solidFill>
                <a:effectLst/>
                <a:latin typeface="Arial" pitchFamily="34" charset="0"/>
              </a:rPr>
              <a:t>Социальные сети</a:t>
            </a:r>
          </a:p>
          <a:p>
            <a:pPr>
              <a:lnSpc>
                <a:spcPct val="90000"/>
              </a:lnSpc>
              <a:buClr>
                <a:srgbClr val="003399"/>
              </a:buClr>
              <a:buSzPct val="115000"/>
              <a:buFont typeface="Wingdings" pitchFamily="2" charset="2"/>
              <a:buChar char="Ш"/>
            </a:pPr>
            <a:r>
              <a:rPr lang="ru-RU" sz="1400" b="1">
                <a:solidFill>
                  <a:srgbClr val="003399"/>
                </a:solidFill>
                <a:effectLst/>
                <a:latin typeface="Arial" pitchFamily="34" charset="0"/>
              </a:rPr>
              <a:t>…</a:t>
            </a:r>
          </a:p>
          <a:p>
            <a:pPr>
              <a:lnSpc>
                <a:spcPct val="90000"/>
              </a:lnSpc>
              <a:buClr>
                <a:srgbClr val="003399"/>
              </a:buClr>
              <a:buSzPct val="115000"/>
              <a:buFont typeface="Wingdings" pitchFamily="2" charset="2"/>
              <a:buChar char="Ш"/>
            </a:pPr>
            <a:endParaRPr lang="ru-RU" sz="1400" b="1">
              <a:solidFill>
                <a:srgbClr val="003399"/>
              </a:solidFill>
              <a:effectLst/>
              <a:latin typeface="Arial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smtClean="0"/>
              <a:t>Социологическое осмысление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1871663" y="657225"/>
            <a:ext cx="7004050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>
                <a:solidFill>
                  <a:schemeClr val="folHlink"/>
                </a:solidFill>
                <a:effectLst/>
              </a:rPr>
              <a:t>анализа информационного пространства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11138" y="2636838"/>
            <a:ext cx="2632075" cy="2592387"/>
          </a:xfrm>
          <a:prstGeom prst="rect">
            <a:avLst/>
          </a:prstGeom>
          <a:solidFill>
            <a:srgbClr val="FFE9BD"/>
          </a:solidFill>
          <a:ln w="57150" cmpd="thinThick" algn="ctr">
            <a:solidFill>
              <a:srgbClr val="DE5A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DE5A00"/>
              </a:buClr>
              <a:buSzPct val="115000"/>
              <a:buFont typeface="Wingdings" pitchFamily="2" charset="2"/>
              <a:buChar char="Ø"/>
            </a:pPr>
            <a:r>
              <a:rPr lang="ru-RU" sz="1300" b="1">
                <a:effectLst/>
                <a:latin typeface="Arial" pitchFamily="34" charset="0"/>
              </a:rPr>
              <a:t>Информационные войны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DE5A00"/>
              </a:buClr>
              <a:buSzPct val="115000"/>
              <a:buFont typeface="Wingdings" pitchFamily="2" charset="2"/>
              <a:buChar char="Ø"/>
            </a:pPr>
            <a:r>
              <a:rPr lang="ru-RU" sz="1300" b="1">
                <a:effectLst/>
                <a:latin typeface="Arial" pitchFamily="34" charset="0"/>
              </a:rPr>
              <a:t>Социально-имиджевые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DE5A00"/>
              </a:buClr>
              <a:buSzPct val="115000"/>
              <a:buFont typeface="Wingdings" pitchFamily="2" charset="2"/>
              <a:buChar char="Ø"/>
            </a:pPr>
            <a:r>
              <a:rPr lang="ru-RU" sz="1300" b="1">
                <a:effectLst/>
                <a:latin typeface="Arial" pitchFamily="34" charset="0"/>
              </a:rPr>
              <a:t>Исследования Интернет-пространства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DE5A00"/>
              </a:buClr>
              <a:buSzPct val="115000"/>
              <a:buFont typeface="Wingdings" pitchFamily="2" charset="2"/>
              <a:buChar char="Ø"/>
            </a:pPr>
            <a:r>
              <a:rPr lang="ru-RU" sz="1300" b="1">
                <a:effectLst/>
                <a:latin typeface="Arial" pitchFamily="34" charset="0"/>
              </a:rPr>
              <a:t>Создание и манипулирование социальными группами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DE5A00"/>
              </a:buClr>
              <a:buSzPct val="115000"/>
              <a:buFont typeface="Wingdings" pitchFamily="2" charset="2"/>
              <a:buChar char="Ø"/>
            </a:pPr>
            <a:r>
              <a:rPr lang="ru-RU" sz="1300" b="1">
                <a:effectLst/>
                <a:latin typeface="Arial" pitchFamily="34" charset="0"/>
              </a:rPr>
              <a:t>Распространение образцов поведения в обществе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DE5A00"/>
              </a:buClr>
              <a:buSzPct val="115000"/>
              <a:buFont typeface="Wingdings" pitchFamily="2" charset="2"/>
              <a:buChar char="Ø"/>
            </a:pPr>
            <a:r>
              <a:rPr lang="ru-RU" sz="1300" b="1">
                <a:effectLst/>
                <a:latin typeface="Arial" pitchFamily="34" charset="0"/>
              </a:rPr>
              <a:t>Создание новой государственной идеологии 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207963" y="2052638"/>
            <a:ext cx="2676525" cy="549275"/>
          </a:xfrm>
          <a:prstGeom prst="rect">
            <a:avLst/>
          </a:prstGeom>
          <a:solidFill>
            <a:srgbClr val="DE5A00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indent="3175" algn="ctr">
              <a:lnSpc>
                <a:spcPct val="11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400" b="1">
                <a:solidFill>
                  <a:schemeClr val="bg1"/>
                </a:solidFill>
                <a:effectLst/>
                <a:latin typeface="Arial" pitchFamily="34" charset="0"/>
              </a:rPr>
              <a:t>СОДЕРЖАТЕЛЬНЫЙ УРОВЕНЬ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3238500" y="2060575"/>
            <a:ext cx="2482850" cy="504825"/>
          </a:xfrm>
          <a:prstGeom prst="rect">
            <a:avLst/>
          </a:prstGeom>
          <a:solidFill>
            <a:srgbClr val="356897"/>
          </a:solidFill>
          <a:ln w="9525">
            <a:solidFill>
              <a:srgbClr val="356897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ru-RU" sz="1400" b="1">
                <a:solidFill>
                  <a:schemeClr val="bg1"/>
                </a:solidFill>
                <a:effectLst/>
                <a:latin typeface="Arial" pitchFamily="34" charset="0"/>
              </a:rPr>
              <a:t>ТАКТИЧЕСКИЙ УРОВЕНЬ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6153150" y="2060575"/>
            <a:ext cx="2774950" cy="517525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bg1"/>
                </a:solidFill>
                <a:effectLst/>
                <a:latin typeface="Arial" pitchFamily="34" charset="0"/>
              </a:rPr>
              <a:t>МАТЕМАТИЧЕСКИЕ МЕТОДЫ</a:t>
            </a:r>
          </a:p>
        </p:txBody>
      </p:sp>
      <p:sp>
        <p:nvSpPr>
          <p:cNvPr id="22537" name="AutoShape 9"/>
          <p:cNvSpPr>
            <a:spLocks noChangeArrowheads="1"/>
          </p:cNvSpPr>
          <p:nvPr/>
        </p:nvSpPr>
        <p:spPr bwMode="auto">
          <a:xfrm>
            <a:off x="2806700" y="2168525"/>
            <a:ext cx="468313" cy="325438"/>
          </a:xfrm>
          <a:prstGeom prst="rightArrow">
            <a:avLst>
              <a:gd name="adj1" fmla="val 50000"/>
              <a:gd name="adj2" fmla="val 35976"/>
            </a:avLst>
          </a:prstGeom>
          <a:solidFill>
            <a:schemeClr val="bg1"/>
          </a:solidFill>
          <a:ln w="57150" cmpd="thinThick" algn="ctr">
            <a:solidFill>
              <a:srgbClr val="DE5A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è"/>
            </a:pPr>
            <a:endParaRPr lang="ru-RU" sz="1300" b="1">
              <a:effectLst/>
              <a:latin typeface="Arial" pitchFamily="34" charset="0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153150" y="2600325"/>
            <a:ext cx="2774950" cy="1008063"/>
          </a:xfrm>
          <a:prstGeom prst="rect">
            <a:avLst/>
          </a:prstGeom>
          <a:noFill/>
          <a:ln w="57150" cmpd="thinThick" algn="ctr">
            <a:solidFill>
              <a:srgbClr val="333333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115000"/>
              <a:buFont typeface="Wingdings" pitchFamily="2" charset="2"/>
              <a:buChar char="Ø"/>
            </a:pPr>
            <a:r>
              <a:rPr lang="ru-RU" sz="1300" b="1">
                <a:solidFill>
                  <a:srgbClr val="333333"/>
                </a:solidFill>
                <a:effectLst/>
                <a:latin typeface="Arial" pitchFamily="34" charset="0"/>
              </a:rPr>
              <a:t>Статистические методы (МСА)</a:t>
            </a:r>
          </a:p>
          <a:p>
            <a:pPr marL="342900" indent="-342900">
              <a:spcBef>
                <a:spcPct val="20000"/>
              </a:spcBef>
              <a:buSzPct val="115000"/>
              <a:buFont typeface="Wingdings" pitchFamily="2" charset="2"/>
              <a:buChar char="Ø"/>
            </a:pPr>
            <a:r>
              <a:rPr lang="ru-RU" sz="1300" b="1">
                <a:solidFill>
                  <a:srgbClr val="333333"/>
                </a:solidFill>
                <a:effectLst/>
                <a:latin typeface="Arial" pitchFamily="34" charset="0"/>
              </a:rPr>
              <a:t>Нейронные сети</a:t>
            </a:r>
          </a:p>
          <a:p>
            <a:pPr marL="342900" indent="-342900">
              <a:spcBef>
                <a:spcPct val="20000"/>
              </a:spcBef>
              <a:buSzPct val="115000"/>
              <a:buFont typeface="Wingdings" pitchFamily="2" charset="2"/>
              <a:buChar char="Ø"/>
            </a:pPr>
            <a:r>
              <a:rPr lang="ru-RU" sz="1300" b="1">
                <a:solidFill>
                  <a:srgbClr val="333333"/>
                </a:solidFill>
                <a:effectLst/>
                <a:latin typeface="Arial" pitchFamily="34" charset="0"/>
              </a:rPr>
              <a:t>…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682625" y="1341438"/>
            <a:ext cx="2016125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indent="3175" algn="ctr">
              <a:lnSpc>
                <a:spcPct val="11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800" b="1">
                <a:solidFill>
                  <a:srgbClr val="DE5A00"/>
                </a:solidFill>
                <a:effectLst/>
                <a:latin typeface="Arial" pitchFamily="34" charset="0"/>
              </a:rPr>
              <a:t>Социология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3022600" y="1341438"/>
            <a:ext cx="2916238" cy="541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indent="3175" algn="ctr">
              <a:lnSpc>
                <a:spcPct val="11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800" b="1">
                <a:solidFill>
                  <a:srgbClr val="2A547E"/>
                </a:solidFill>
                <a:effectLst/>
                <a:latin typeface="Arial" pitchFamily="34" charset="0"/>
              </a:rPr>
              <a:t>Социология + социолингвистика</a:t>
            </a: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6156325" y="4078288"/>
            <a:ext cx="2844800" cy="304800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bg1"/>
                </a:solidFill>
                <a:effectLst/>
                <a:latin typeface="Arial" pitchFamily="34" charset="0"/>
              </a:rPr>
              <a:t>ИНДИКАТОРЫ</a:t>
            </a: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6191250" y="4402138"/>
            <a:ext cx="2809875" cy="790575"/>
          </a:xfrm>
          <a:prstGeom prst="rect">
            <a:avLst/>
          </a:prstGeom>
          <a:noFill/>
          <a:ln w="57150" cmpd="thinThick" algn="ctr">
            <a:solidFill>
              <a:srgbClr val="333333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115000"/>
              <a:buFont typeface="Wingdings" pitchFamily="2" charset="2"/>
              <a:buChar char="Ø"/>
            </a:pPr>
            <a:r>
              <a:rPr lang="ru-RU" sz="1300" b="1">
                <a:solidFill>
                  <a:srgbClr val="333333"/>
                </a:solidFill>
                <a:effectLst/>
                <a:latin typeface="Arial" pitchFamily="34" charset="0"/>
              </a:rPr>
              <a:t>Речевые маркеры</a:t>
            </a:r>
          </a:p>
          <a:p>
            <a:pPr marL="342900" indent="-342900">
              <a:spcBef>
                <a:spcPct val="20000"/>
              </a:spcBef>
              <a:buSzPct val="115000"/>
              <a:buFont typeface="Wingdings" pitchFamily="2" charset="2"/>
              <a:buChar char="Ø"/>
            </a:pPr>
            <a:r>
              <a:rPr lang="ru-RU" sz="1300" b="1">
                <a:solidFill>
                  <a:srgbClr val="333333"/>
                </a:solidFill>
                <a:effectLst/>
                <a:latin typeface="Arial" pitchFamily="34" charset="0"/>
              </a:rPr>
              <a:t>Речевые структуры</a:t>
            </a:r>
          </a:p>
          <a:p>
            <a:pPr marL="342900" indent="-342900">
              <a:spcBef>
                <a:spcPct val="20000"/>
              </a:spcBef>
              <a:buSzPct val="115000"/>
              <a:buFont typeface="Wingdings" pitchFamily="2" charset="2"/>
              <a:buChar char="Ø"/>
            </a:pPr>
            <a:r>
              <a:rPr lang="ru-RU" sz="1300" b="1">
                <a:solidFill>
                  <a:srgbClr val="333333"/>
                </a:solidFill>
                <a:effectLst/>
                <a:latin typeface="Arial" pitchFamily="34" charset="0"/>
              </a:rPr>
              <a:t>…</a:t>
            </a: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6119813" y="1484313"/>
            <a:ext cx="2339975" cy="325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indent="3175" algn="ctr">
              <a:lnSpc>
                <a:spcPct val="11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800" b="1">
                <a:solidFill>
                  <a:srgbClr val="4D4D4D"/>
                </a:solidFill>
                <a:effectLst/>
                <a:latin typeface="Arial" pitchFamily="34" charset="0"/>
              </a:rPr>
              <a:t>Социология</a:t>
            </a: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6264275" y="3717925"/>
            <a:ext cx="2700338" cy="325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indent="3175" algn="ctr">
              <a:lnSpc>
                <a:spcPct val="11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1800" b="1">
                <a:solidFill>
                  <a:srgbClr val="4D4D4D"/>
                </a:solidFill>
                <a:effectLst/>
                <a:latin typeface="Arial" pitchFamily="34" charset="0"/>
              </a:rPr>
              <a:t>Социолингвистика</a:t>
            </a: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1006475" y="5300663"/>
            <a:ext cx="7848600" cy="730250"/>
          </a:xfrm>
          <a:prstGeom prst="rect">
            <a:avLst/>
          </a:prstGeom>
          <a:solidFill>
            <a:srgbClr val="800000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chemeClr val="bg1"/>
                </a:solidFill>
                <a:effectLst/>
                <a:latin typeface="Arial" pitchFamily="34" charset="0"/>
              </a:rPr>
              <a:t>Главные проблемы развития методов социолингвистического моделирования – громоздкость вычислений (большой объем человеко-часов) и большая доля эвристического анализа (зависимость от экспертного сообщества)</a:t>
            </a:r>
          </a:p>
        </p:txBody>
      </p:sp>
      <p:sp>
        <p:nvSpPr>
          <p:cNvPr id="22546" name="AutoShape 18"/>
          <p:cNvSpPr>
            <a:spLocks noChangeArrowheads="1"/>
          </p:cNvSpPr>
          <p:nvPr/>
        </p:nvSpPr>
        <p:spPr bwMode="auto">
          <a:xfrm>
            <a:off x="5722938" y="2168525"/>
            <a:ext cx="468312" cy="325438"/>
          </a:xfrm>
          <a:prstGeom prst="rightArrow">
            <a:avLst>
              <a:gd name="adj1" fmla="val 50000"/>
              <a:gd name="adj2" fmla="val 35976"/>
            </a:avLst>
          </a:prstGeom>
          <a:noFill/>
          <a:ln w="57150" cmpd="thinThick" algn="ctr">
            <a:solidFill>
              <a:srgbClr val="003399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Clr>
                <a:srgbClr val="003399"/>
              </a:buClr>
              <a:buSzPct val="115000"/>
              <a:buFont typeface="Wingdings" pitchFamily="2" charset="2"/>
              <a:buChar char="Ш"/>
            </a:pPr>
            <a:endParaRPr lang="ru-RU" sz="1400" b="1">
              <a:solidFill>
                <a:srgbClr val="003399"/>
              </a:solidFill>
              <a:effectLst/>
              <a:latin typeface="Arial" pitchFamily="34" charset="0"/>
            </a:endParaRPr>
          </a:p>
        </p:txBody>
      </p:sp>
      <p:sp>
        <p:nvSpPr>
          <p:cNvPr id="22547" name="Rectangle 19"/>
          <p:cNvSpPr>
            <a:spLocks noChangeArrowheads="1"/>
          </p:cNvSpPr>
          <p:nvPr/>
        </p:nvSpPr>
        <p:spPr bwMode="auto">
          <a:xfrm>
            <a:off x="971550" y="6043613"/>
            <a:ext cx="788352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rgbClr val="800000"/>
                </a:solidFill>
                <a:effectLst/>
                <a:latin typeface="Arial" pitchFamily="34" charset="0"/>
              </a:rPr>
              <a:t>ДАЛЕЕ: необходима автоматизация прикладного социолингвистического анализа – создание методологии и программного обеспечения под содержательные задачи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Содержание уровней анализа</a:t>
            </a:r>
          </a:p>
        </p:txBody>
      </p:sp>
      <p:graphicFrame>
        <p:nvGraphicFramePr>
          <p:cNvPr id="47271" name="Group 167"/>
          <p:cNvGraphicFramePr>
            <a:graphicFrameLocks noGrp="1"/>
          </p:cNvGraphicFramePr>
          <p:nvPr>
            <p:ph idx="1"/>
          </p:nvPr>
        </p:nvGraphicFramePr>
        <p:xfrm>
          <a:off x="323850" y="1376363"/>
          <a:ext cx="8578850" cy="5425440"/>
        </p:xfrm>
        <a:graphic>
          <a:graphicData uri="http://schemas.openxmlformats.org/drawingml/2006/table">
            <a:tbl>
              <a:tblPr/>
              <a:tblGrid>
                <a:gridCol w="1990725"/>
                <a:gridCol w="3744913"/>
                <a:gridCol w="2843212"/>
              </a:tblGrid>
              <a:tr h="39528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Виды анализа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Уровень анализа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ТЕКСТОВЫЙ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СТРУКТУРНЫЙ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ИНТЕРНЕТ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Информационные «всплески», соотношение с реальными социально-политическими и экономическими явлениями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Информационные потоки, группировки авторов, текстов, смыслов.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АКТОР/ АВТОР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Семантическое окружение (характеристика) акторов (индивидуальных и коллективных)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Структура отношений акторов, посредничающие смыслы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СТАТЬЯ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формат интернет-СМИ, записи в блоге, транскрипты глубинных интервью, фокус-групп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Структура статьи, выявление скрытых смыслов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АБЗАЦ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короткое высказывание, комментарий в блоге, форуме,чате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Могут быть единицами коммуникативного акта в блогосфере, интервью и т.п.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ПРЕДЛОЖЕНИЕ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открытые вопросы в опросе, чаты, открытый вопрос в социологическом опросе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Могут быть единицами коммуникативного акта в чате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КОНЦЕПТ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настроение в блогосфере, метафора, характеристика персоны, события и т.п.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Взаимоотношение концепта-актора образуют смысловую струкутру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СЛОВО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речевой маркер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Группа речевых маркеров образуют концепт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Давайте познакомимся!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9992" y="1639341"/>
            <a:ext cx="4644008" cy="4525963"/>
          </a:xfrm>
        </p:spPr>
        <p:txBody>
          <a:bodyPr/>
          <a:lstStyle/>
          <a:p>
            <a:r>
              <a:rPr lang="ru-RU" dirty="0" err="1" smtClean="0"/>
              <a:t>Арч</a:t>
            </a:r>
            <a:r>
              <a:rPr lang="ru-RU" sz="4400" b="1" i="1" dirty="0" err="1" smtClean="0"/>
              <a:t>и</a:t>
            </a:r>
            <a:r>
              <a:rPr lang="ru-RU" dirty="0" err="1" smtClean="0"/>
              <a:t>л</a:t>
            </a:r>
            <a:r>
              <a:rPr lang="ru-RU" dirty="0" smtClean="0"/>
              <a:t> </a:t>
            </a:r>
            <a:r>
              <a:rPr lang="ru-RU" dirty="0" err="1" smtClean="0"/>
              <a:t>Ив</a:t>
            </a:r>
            <a:r>
              <a:rPr lang="ru-RU" sz="4400" b="1" i="1" dirty="0" err="1" smtClean="0"/>
              <a:t>е</a:t>
            </a:r>
            <a:r>
              <a:rPr lang="ru-RU" dirty="0" err="1" smtClean="0"/>
              <a:t>риевич</a:t>
            </a:r>
            <a:r>
              <a:rPr lang="ru-RU" dirty="0" smtClean="0"/>
              <a:t> </a:t>
            </a:r>
            <a:r>
              <a:rPr lang="ru-RU" dirty="0" err="1" smtClean="0"/>
              <a:t>Майсур</a:t>
            </a:r>
            <a:r>
              <a:rPr lang="ru-RU" sz="4400" b="1" i="1" dirty="0" err="1" smtClean="0"/>
              <a:t>а</a:t>
            </a:r>
            <a:r>
              <a:rPr lang="ru-RU" dirty="0" err="1" smtClean="0"/>
              <a:t>дзе</a:t>
            </a:r>
            <a:endParaRPr lang="ru-RU" dirty="0" smtClean="0"/>
          </a:p>
          <a:p>
            <a:r>
              <a:rPr lang="ru-RU" dirty="0" smtClean="0"/>
              <a:t>Доцент МГУ, МФТИ, ВШЭ</a:t>
            </a:r>
          </a:p>
          <a:p>
            <a:r>
              <a:rPr lang="en-US" dirty="0" err="1" smtClean="0">
                <a:hlinkClick r:id="rId2"/>
              </a:rPr>
              <a:t>maysuradze@cs.msu.su</a:t>
            </a:r>
            <a:endParaRPr lang="en-US" dirty="0" smtClean="0"/>
          </a:p>
          <a:p>
            <a:r>
              <a:rPr lang="en-US" dirty="0" smtClean="0"/>
              <a:t>+7-916-585-12-09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4248472" cy="495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254" name="AutoShape 70"/>
          <p:cNvSpPr>
            <a:spLocks noChangeArrowheads="1"/>
          </p:cNvSpPr>
          <p:nvPr/>
        </p:nvSpPr>
        <p:spPr bwMode="auto">
          <a:xfrm>
            <a:off x="8712200" y="1844675"/>
            <a:ext cx="431800" cy="4284663"/>
          </a:xfrm>
          <a:prstGeom prst="upArrow">
            <a:avLst>
              <a:gd name="adj1" fmla="val 50000"/>
              <a:gd name="adj2" fmla="val 248070"/>
            </a:avLst>
          </a:prstGeom>
          <a:gradFill rotWithShape="1">
            <a:gsLst>
              <a:gs pos="0">
                <a:schemeClr val="hlink">
                  <a:gamma/>
                  <a:tint val="63529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mtClean="0"/>
              <a:t>Алгоритмы для уровней анализа</a:t>
            </a:r>
          </a:p>
        </p:txBody>
      </p:sp>
      <p:graphicFrame>
        <p:nvGraphicFramePr>
          <p:cNvPr id="221264" name="Group 80"/>
          <p:cNvGraphicFramePr>
            <a:graphicFrameLocks noGrp="1"/>
          </p:cNvGraphicFramePr>
          <p:nvPr>
            <p:ph idx="1"/>
          </p:nvPr>
        </p:nvGraphicFramePr>
        <p:xfrm>
          <a:off x="468313" y="1341438"/>
          <a:ext cx="8675687" cy="4828032"/>
        </p:xfrm>
        <a:graphic>
          <a:graphicData uri="http://schemas.openxmlformats.org/drawingml/2006/table">
            <a:tbl>
              <a:tblPr/>
              <a:tblGrid>
                <a:gridCol w="2087562"/>
                <a:gridCol w="2251075"/>
                <a:gridCol w="2168525"/>
                <a:gridCol w="2168525"/>
              </a:tblGrid>
              <a:tr h="39528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Виды анализа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Уровень анализа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 АВТОНОМНЫЙ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СТРУКТУРНЫЙ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ОБЪЕДИНЕНИЕ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ИНТЕРНЕТ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Информационные «всплески», соотношение с реальными явлениями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Информационные потоки, группировки авторов, текстов, смыслов.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АКТОР/ АВТОР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Контекст смыслов, окружающих автора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Расстояние между акторами, их группировки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Построение цепочки коммуникативных актов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СТАТЬЯ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Скрытые смыслы статьи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Структура текста, организация статьи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Группировка статей по смыслам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АБЗАЦ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Выявление главного смысла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Разделение смыслов между предложениями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Ключевые точки включения в статью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ПРЕДЛОЖЕНИЕ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Типологизация и группировки по смыслу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Смысловая структура предложения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Ключевые точки включения в абзац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КОНЦЕПТ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Выявление концептов, поиск «двойных смыслов», метафора и т.п.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Отношения между концептами и акторами, их взаимная группировка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Определение группы речевых маркеров, определяющих концепт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СЛОВО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Поиск слов, их маркировка и типизация, контент-анализ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Принципы расчета «расстояния» между словами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 Narrow" pitchFamily="34" charset="0"/>
                        </a:rPr>
                        <a:t>Группы близких слов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A1D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28" name="Text Box 59"/>
          <p:cNvSpPr txBox="1">
            <a:spLocks noChangeArrowheads="1"/>
          </p:cNvSpPr>
          <p:nvPr/>
        </p:nvSpPr>
        <p:spPr bwMode="auto">
          <a:xfrm>
            <a:off x="468313" y="6402388"/>
            <a:ext cx="8675687" cy="374650"/>
          </a:xfrm>
          <a:prstGeom prst="rect">
            <a:avLst/>
          </a:prstGeom>
          <a:solidFill>
            <a:schemeClr val="bg1"/>
          </a:solidFill>
          <a:ln w="38100" cmpd="dbl" algn="ctr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800000"/>
                </a:solidFill>
                <a:effectLst/>
                <a:latin typeface="Arial" pitchFamily="34" charset="0"/>
              </a:rPr>
              <a:t>В каждой ячейке должно быть НЕСКОЛЬКО алгоритмов</a:t>
            </a:r>
          </a:p>
        </p:txBody>
      </p:sp>
      <p:sp>
        <p:nvSpPr>
          <p:cNvPr id="221250" name="Rectangle 66"/>
          <p:cNvSpPr>
            <a:spLocks noChangeArrowheads="1"/>
          </p:cNvSpPr>
          <p:nvPr/>
        </p:nvSpPr>
        <p:spPr bwMode="auto">
          <a:xfrm>
            <a:off x="503238" y="476672"/>
            <a:ext cx="8461375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 dirty="0">
                <a:solidFill>
                  <a:schemeClr val="folHlink"/>
                </a:solidFill>
                <a:effectLst/>
              </a:rPr>
              <a:t>примеры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/>
              <a:t>ПРИМЕР формулировки задач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1408113" y="754063"/>
            <a:ext cx="75565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>
                <a:solidFill>
                  <a:schemeClr val="folHlink"/>
                </a:solidFill>
                <a:effectLst/>
              </a:rPr>
              <a:t>к разработке алгоритмов</a:t>
            </a: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250825" y="1484313"/>
            <a:ext cx="360045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 err="1">
                <a:solidFill>
                  <a:srgbClr val="000066"/>
                </a:solidFill>
                <a:effectLst/>
              </a:rPr>
              <a:t>Типологизация</a:t>
            </a:r>
            <a:r>
              <a:rPr lang="ru-RU" sz="1600" b="1" dirty="0">
                <a:solidFill>
                  <a:srgbClr val="000066"/>
                </a:solidFill>
                <a:effectLst/>
              </a:rPr>
              <a:t> коротких сообщений – </a:t>
            </a:r>
            <a:r>
              <a:rPr lang="ru-RU" sz="1600" b="1" dirty="0" smtClean="0">
                <a:solidFill>
                  <a:srgbClr val="000066"/>
                </a:solidFill>
                <a:effectLst/>
              </a:rPr>
              <a:t>длиной </a:t>
            </a:r>
            <a:r>
              <a:rPr lang="ru-RU" sz="1600" b="1" dirty="0">
                <a:solidFill>
                  <a:srgbClr val="000066"/>
                </a:solidFill>
                <a:effectLst/>
              </a:rPr>
              <a:t>2-3 предложения (сходство-различие по содержанию)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250825" y="2492375"/>
            <a:ext cx="3744913" cy="641350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800" b="1">
                <a:solidFill>
                  <a:srgbClr val="000066"/>
                </a:solidFill>
                <a:effectLst/>
              </a:rPr>
              <a:t>Возможные результаты применения алгоритма:</a:t>
            </a: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250825" y="3324225"/>
            <a:ext cx="36734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Кодировка открытых ответов в больших массивах (до 34000 респондентов)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4572000" y="2492375"/>
            <a:ext cx="4392613" cy="366713"/>
          </a:xfrm>
          <a:prstGeom prst="rect">
            <a:avLst/>
          </a:prstGeom>
          <a:solidFill>
            <a:srgbClr val="ABABC7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800" b="1">
                <a:solidFill>
                  <a:srgbClr val="000066"/>
                </a:solidFill>
                <a:effectLst/>
              </a:rPr>
              <a:t>Возможные потребители:</a:t>
            </a:r>
          </a:p>
        </p:txBody>
      </p:sp>
      <p:sp>
        <p:nvSpPr>
          <p:cNvPr id="25608" name="Text Box 9"/>
          <p:cNvSpPr txBox="1">
            <a:spLocks noChangeArrowheads="1"/>
          </p:cNvSpPr>
          <p:nvPr/>
        </p:nvSpPr>
        <p:spPr bwMode="auto">
          <a:xfrm>
            <a:off x="4500563" y="3179763"/>
            <a:ext cx="4392612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Любое крупное социологическое или маркетинговое агентство, часто проводящее крупномасштабные исследования</a:t>
            </a:r>
          </a:p>
        </p:txBody>
      </p:sp>
      <p:sp>
        <p:nvSpPr>
          <p:cNvPr id="25609" name="Text Box 10"/>
          <p:cNvSpPr txBox="1">
            <a:spLocks noChangeArrowheads="1"/>
          </p:cNvSpPr>
          <p:nvPr/>
        </p:nvSpPr>
        <p:spPr bwMode="auto">
          <a:xfrm>
            <a:off x="250825" y="4935538"/>
            <a:ext cx="36734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Структура общения в чате (кто с кем и по какому поводу общается)</a:t>
            </a:r>
          </a:p>
        </p:txBody>
      </p:sp>
      <p:sp>
        <p:nvSpPr>
          <p:cNvPr id="25610" name="Text Box 11"/>
          <p:cNvSpPr txBox="1">
            <a:spLocks noChangeArrowheads="1"/>
          </p:cNvSpPr>
          <p:nvPr/>
        </p:nvSpPr>
        <p:spPr bwMode="auto">
          <a:xfrm>
            <a:off x="4500563" y="4900613"/>
            <a:ext cx="4392612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</a:rPr>
              <a:t>Любая бизнес-организация, работающая через Интернет, или дистанционно (операторы-надомники)</a:t>
            </a:r>
          </a:p>
        </p:txBody>
      </p:sp>
      <p:sp>
        <p:nvSpPr>
          <p:cNvPr id="25611" name="Text Box 12"/>
          <p:cNvSpPr txBox="1">
            <a:spLocks noChangeArrowheads="1"/>
          </p:cNvSpPr>
          <p:nvPr/>
        </p:nvSpPr>
        <p:spPr bwMode="auto">
          <a:xfrm>
            <a:off x="5867400" y="4097511"/>
            <a:ext cx="2954338" cy="555625"/>
          </a:xfrm>
          <a:prstGeom prst="rect">
            <a:avLst/>
          </a:prstGeom>
          <a:noFill/>
          <a:ln w="38100" cmpd="dbl" algn="ctr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rgbClr val="800000"/>
                </a:solidFill>
                <a:effectLst/>
                <a:latin typeface="Arial" pitchFamily="34" charset="0"/>
              </a:rPr>
              <a:t>Есть конкретный интересант – ФОМ!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Выявление </a:t>
            </a:r>
            <a:r>
              <a:rPr lang="ru-RU" dirty="0" err="1" smtClean="0"/>
              <a:t>бизнес-конфликтов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err="1" smtClean="0"/>
              <a:t>Репутационное</a:t>
            </a:r>
            <a:r>
              <a:rPr lang="ru-RU" dirty="0" smtClean="0"/>
              <a:t> агентство «</a:t>
            </a:r>
            <a:r>
              <a:rPr lang="en-US" dirty="0" err="1" smtClean="0"/>
              <a:t>refacta</a:t>
            </a:r>
            <a:r>
              <a:rPr lang="ru-RU" dirty="0" smtClean="0"/>
              <a:t>»</a:t>
            </a:r>
          </a:p>
          <a:p>
            <a:pPr>
              <a:buNone/>
            </a:pPr>
            <a:r>
              <a:rPr lang="ru-RU" dirty="0" smtClean="0"/>
              <a:t>Задача</a:t>
            </a:r>
            <a:r>
              <a:rPr lang="en-US" dirty="0" smtClean="0"/>
              <a:t>: </a:t>
            </a:r>
            <a:r>
              <a:rPr lang="ru-RU" dirty="0" smtClean="0"/>
              <a:t>по данным СМИ определить зарождающиеся </a:t>
            </a:r>
            <a:r>
              <a:rPr lang="ru-RU" dirty="0" err="1" smtClean="0"/>
              <a:t>бизнес-конфликты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Использование: ищем себе заказчика, автоматически определяем тип конфликта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Особенности проекта:</a:t>
            </a:r>
            <a:endParaRPr lang="ru-RU" dirty="0" smtClean="0"/>
          </a:p>
          <a:p>
            <a:r>
              <a:rPr lang="ru-RU" dirty="0" smtClean="0"/>
              <a:t>Данные уже собраны </a:t>
            </a:r>
            <a:r>
              <a:rPr lang="ru-RU" dirty="0" smtClean="0"/>
              <a:t>(</a:t>
            </a:r>
            <a:r>
              <a:rPr lang="ru-RU" dirty="0" err="1" smtClean="0"/>
              <a:t>Медиалогия</a:t>
            </a:r>
            <a:r>
              <a:rPr lang="ru-RU" dirty="0" smtClean="0"/>
              <a:t>, </a:t>
            </a:r>
            <a:r>
              <a:rPr lang="en-US" dirty="0" err="1" smtClean="0"/>
              <a:t>www.mlg.ru</a:t>
            </a:r>
            <a:r>
              <a:rPr lang="ru-RU" dirty="0" smtClean="0"/>
              <a:t>)</a:t>
            </a:r>
          </a:p>
          <a:p>
            <a:r>
              <a:rPr lang="ru-RU" dirty="0" smtClean="0"/>
              <a:t>Базовые технологии есть (поисковые машины)</a:t>
            </a:r>
          </a:p>
          <a:p>
            <a:r>
              <a:rPr lang="ru-RU" dirty="0" smtClean="0"/>
              <a:t>Нужна методика обработки и визуализации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EA61B-92A9-4604-9DAE-F72F1CBBDC42}" type="slidenum">
              <a:rPr lang="ru-RU"/>
              <a:pPr/>
              <a:t>23</a:t>
            </a:fld>
            <a:endParaRPr lang="ru-RU"/>
          </a:p>
        </p:txBody>
      </p:sp>
      <p:sp>
        <p:nvSpPr>
          <p:cNvPr id="614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Метрики в распознавании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827213"/>
            <a:ext cx="7561263" cy="4114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300"/>
              <a:t>Используются в теории и на практике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15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300" b="1"/>
              <a:t>В задачах классификации:</a:t>
            </a:r>
          </a:p>
          <a:p>
            <a:pPr lvl="1">
              <a:lnSpc>
                <a:spcPct val="70000"/>
              </a:lnSpc>
              <a:buFontTx/>
              <a:buNone/>
            </a:pPr>
            <a:r>
              <a:rPr lang="ru-RU" sz="1900"/>
              <a:t>Сравнение с эталонами, Ближайшие соседи</a:t>
            </a:r>
            <a:r>
              <a:rPr lang="en-US" sz="1900"/>
              <a:t>, </a:t>
            </a:r>
            <a:r>
              <a:rPr lang="ru-RU" sz="1900"/>
              <a:t>Потенциальные функции и т.д.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endParaRPr lang="ru-RU" sz="2300" b="1"/>
          </a:p>
          <a:p>
            <a:pPr>
              <a:lnSpc>
                <a:spcPct val="60000"/>
              </a:lnSpc>
              <a:buFont typeface="Wingdings" pitchFamily="2" charset="2"/>
              <a:buNone/>
            </a:pPr>
            <a:r>
              <a:rPr lang="ru-RU" sz="2300" b="1"/>
              <a:t>В задачах кластеризации:</a:t>
            </a:r>
          </a:p>
          <a:p>
            <a:pPr lvl="1">
              <a:lnSpc>
                <a:spcPct val="60000"/>
              </a:lnSpc>
              <a:buFontTx/>
              <a:buNone/>
            </a:pPr>
            <a:r>
              <a:rPr lang="ru-RU" sz="1900"/>
              <a:t>Для отдельных объектов,</a:t>
            </a:r>
          </a:p>
          <a:p>
            <a:pPr lvl="1">
              <a:lnSpc>
                <a:spcPct val="60000"/>
              </a:lnSpc>
              <a:buFontTx/>
              <a:buNone/>
            </a:pPr>
            <a:r>
              <a:rPr lang="ru-RU" sz="1900"/>
              <a:t>Для групп объектов и т.д.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endParaRPr lang="ru-RU" sz="2300" b="1"/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ru-RU" sz="2300" b="1"/>
              <a:t>В теории распознавания:</a:t>
            </a:r>
          </a:p>
          <a:p>
            <a:pPr lvl="1">
              <a:lnSpc>
                <a:spcPct val="70000"/>
              </a:lnSpc>
              <a:buFontTx/>
              <a:buNone/>
            </a:pPr>
            <a:r>
              <a:rPr lang="ru-RU" sz="1900"/>
              <a:t>Алгоритмы вычисления оценок, Радиусы регулярности</a:t>
            </a:r>
            <a:r>
              <a:rPr lang="en-US" sz="1900"/>
              <a:t>, </a:t>
            </a:r>
            <a:r>
              <a:rPr lang="ru-RU" sz="1900"/>
              <a:t>Аксиоматический подход к понятию близости и т.д.</a:t>
            </a:r>
            <a:endParaRPr lang="ru-RU" sz="13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А.И. Майсурадзе     МГУ им. М.В.Ломоносова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CD3DD-DDA6-4CC5-9064-8A52BEF29EDC}" type="slidenum">
              <a:rPr lang="ru-RU"/>
              <a:pPr/>
              <a:t>24</a:t>
            </a:fld>
            <a:endParaRPr lang="ru-RU"/>
          </a:p>
        </p:txBody>
      </p:sp>
      <p:sp>
        <p:nvSpPr>
          <p:cNvPr id="6349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Метрики в распознавании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827213"/>
            <a:ext cx="7561263" cy="4114800"/>
          </a:xfrm>
        </p:spPr>
        <p:txBody>
          <a:bodyPr>
            <a:normAutofit fontScale="92500" lnSpcReduction="10000"/>
          </a:bodyPr>
          <a:lstStyle/>
          <a:p>
            <a:pPr algn="ctr">
              <a:buFont typeface="Wingdings" pitchFamily="2" charset="2"/>
              <a:buNone/>
            </a:pPr>
            <a:r>
              <a:rPr lang="ru-RU" sz="2400" dirty="0"/>
              <a:t>В прикладных задачах</a:t>
            </a:r>
          </a:p>
          <a:p>
            <a:pPr algn="ctr">
              <a:buFont typeface="Wingdings" pitchFamily="2" charset="2"/>
              <a:buNone/>
            </a:pPr>
            <a:r>
              <a:rPr lang="ru-RU" sz="2400" dirty="0"/>
              <a:t> </a:t>
            </a:r>
            <a:r>
              <a:rPr lang="ru-RU" sz="2400" b="1" dirty="0"/>
              <a:t>нет единственной «объективной»</a:t>
            </a:r>
            <a:r>
              <a:rPr lang="ru-RU" sz="2400" dirty="0"/>
              <a:t> метрики.</a:t>
            </a:r>
          </a:p>
          <a:p>
            <a:pPr algn="ctr">
              <a:buFont typeface="Wingdings" pitchFamily="2" charset="2"/>
              <a:buNone/>
            </a:pPr>
            <a:endParaRPr lang="ru-RU" sz="2400" dirty="0"/>
          </a:p>
          <a:p>
            <a:pPr algn="ctr">
              <a:buFont typeface="Wingdings" pitchFamily="2" charset="2"/>
              <a:buNone/>
            </a:pPr>
            <a:r>
              <a:rPr lang="ru-RU" sz="2400" dirty="0"/>
              <a:t>1. Метрики </a:t>
            </a:r>
            <a:r>
              <a:rPr lang="ru-RU" sz="2400" b="1" dirty="0"/>
              <a:t>не упоминаются</a:t>
            </a:r>
            <a:r>
              <a:rPr lang="ru-RU" sz="2400" dirty="0"/>
              <a:t> в постановке исходных содержательных задач.</a:t>
            </a:r>
          </a:p>
          <a:p>
            <a:pPr algn="ctr">
              <a:buFont typeface="Wingdings" pitchFamily="2" charset="2"/>
              <a:buNone/>
            </a:pPr>
            <a:r>
              <a:rPr lang="ru-RU" sz="2400" dirty="0"/>
              <a:t>2. </a:t>
            </a:r>
            <a:r>
              <a:rPr lang="ru-RU" sz="2400" b="1" dirty="0"/>
              <a:t>Различные метрики</a:t>
            </a:r>
            <a:r>
              <a:rPr lang="ru-RU" sz="2400" dirty="0"/>
              <a:t> для одного и того же множества.</a:t>
            </a:r>
          </a:p>
          <a:p>
            <a:pPr algn="ctr">
              <a:buFont typeface="Wingdings" pitchFamily="2" charset="2"/>
              <a:buNone/>
            </a:pPr>
            <a:endParaRPr lang="ru-RU" sz="2400" dirty="0"/>
          </a:p>
          <a:p>
            <a:pPr algn="ctr">
              <a:buFont typeface="Wingdings" pitchFamily="2" charset="2"/>
              <a:buNone/>
            </a:pPr>
            <a:r>
              <a:rPr lang="ru-RU" sz="2400" dirty="0"/>
              <a:t>Сами метрики – предмет анализа и обработки</a:t>
            </a:r>
            <a:r>
              <a:rPr lang="ru-RU" sz="2400" dirty="0" smtClean="0"/>
              <a:t>.</a:t>
            </a:r>
          </a:p>
          <a:p>
            <a:pPr algn="ctr">
              <a:buFont typeface="Wingdings" pitchFamily="2" charset="2"/>
              <a:buNone/>
            </a:pPr>
            <a:r>
              <a:rPr lang="ru-RU" sz="2400" dirty="0" smtClean="0"/>
              <a:t>Использовать метрики при формализации задачи и разработке методов решения – субъективное желание исследователя.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 открытых вопросов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Открытый вопрос: респондент дает ответ в свободной форме</a:t>
            </a:r>
          </a:p>
          <a:p>
            <a:r>
              <a:rPr lang="ru-RU" dirty="0" smtClean="0"/>
              <a:t>Вопрос Т51: Как Вы полагаете, каким </a:t>
            </a:r>
            <a:r>
              <a:rPr lang="ru-RU" dirty="0" smtClean="0"/>
              <a:t>задачам </a:t>
            </a:r>
            <a:r>
              <a:rPr lang="ru-RU" dirty="0" smtClean="0"/>
              <a:t>правительство должно уделять сейчас наибольшее внимание? </a:t>
            </a:r>
          </a:p>
          <a:p>
            <a:r>
              <a:rPr lang="ru-RU" dirty="0" smtClean="0"/>
              <a:t>Вопрос Т52: </a:t>
            </a:r>
            <a:r>
              <a:rPr lang="ru-RU" dirty="0" smtClean="0"/>
              <a:t>Какие </a:t>
            </a:r>
            <a:r>
              <a:rPr lang="ru-RU" dirty="0" smtClean="0"/>
              <a:t>из </a:t>
            </a:r>
            <a:r>
              <a:rPr lang="ru-RU" dirty="0" smtClean="0"/>
              <a:t>стран</a:t>
            </a:r>
            <a:r>
              <a:rPr lang="ru-RU" dirty="0" smtClean="0"/>
              <a:t>, по Вашему мнению, </a:t>
            </a:r>
            <a:r>
              <a:rPr lang="ru-RU" dirty="0" smtClean="0"/>
              <a:t>являются </a:t>
            </a:r>
            <a:r>
              <a:rPr lang="ru-RU" dirty="0" smtClean="0"/>
              <a:t>для России самым нужным, самым ценным  партнером? С какой из них нашей стране особенно важно поддерживать тесные, хорошие отношения</a:t>
            </a:r>
            <a:r>
              <a:rPr lang="ru-RU" dirty="0" smtClean="0"/>
              <a:t>?</a:t>
            </a:r>
            <a:endParaRPr lang="ru-RU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решения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Ввод информации</a:t>
            </a:r>
          </a:p>
          <a:p>
            <a:r>
              <a:rPr lang="ru-RU" dirty="0" smtClean="0"/>
              <a:t>Нормализация текста</a:t>
            </a:r>
          </a:p>
          <a:p>
            <a:r>
              <a:rPr lang="ru-RU" dirty="0" smtClean="0"/>
              <a:t>Извлечение признаков</a:t>
            </a:r>
          </a:p>
          <a:p>
            <a:r>
              <a:rPr lang="ru-RU" dirty="0" smtClean="0"/>
              <a:t>Анализ признаков, генерация новых признаков</a:t>
            </a:r>
          </a:p>
          <a:p>
            <a:r>
              <a:rPr lang="ru-RU" dirty="0" smtClean="0"/>
              <a:t>Генерация функция сходства</a:t>
            </a:r>
          </a:p>
          <a:p>
            <a:r>
              <a:rPr lang="ru-RU" dirty="0" smtClean="0"/>
              <a:t>Первичная кластеризация</a:t>
            </a:r>
          </a:p>
          <a:p>
            <a:r>
              <a:rPr lang="ru-RU" dirty="0" smtClean="0"/>
              <a:t>Предъявление кластеров эксперту, фиксация замечаний эксперта</a:t>
            </a:r>
          </a:p>
          <a:p>
            <a:r>
              <a:rPr lang="ru-RU" dirty="0" smtClean="0"/>
              <a:t>Коррекция функции сходства</a:t>
            </a:r>
          </a:p>
          <a:p>
            <a:r>
              <a:rPr lang="ru-RU" dirty="0" smtClean="0"/>
              <a:t>Повторная кластеризация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Контактная информация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8936" y="2706290"/>
            <a:ext cx="5995392" cy="2090862"/>
          </a:xfrm>
        </p:spPr>
        <p:txBody>
          <a:bodyPr/>
          <a:lstStyle/>
          <a:p>
            <a:r>
              <a:rPr lang="ru-RU" dirty="0" err="1" smtClean="0"/>
              <a:t>Арчил</a:t>
            </a:r>
            <a:r>
              <a:rPr lang="ru-RU" dirty="0" smtClean="0"/>
              <a:t> </a:t>
            </a:r>
            <a:r>
              <a:rPr lang="ru-RU" dirty="0" err="1" smtClean="0"/>
              <a:t>Ивериевич</a:t>
            </a:r>
            <a:r>
              <a:rPr lang="ru-RU" dirty="0" smtClean="0"/>
              <a:t> </a:t>
            </a:r>
            <a:r>
              <a:rPr lang="ru-RU" dirty="0" err="1" smtClean="0"/>
              <a:t>Майсурадзе</a:t>
            </a:r>
            <a:endParaRPr lang="ru-RU" dirty="0" smtClean="0"/>
          </a:p>
          <a:p>
            <a:r>
              <a:rPr lang="en-US" dirty="0" err="1" smtClean="0">
                <a:hlinkClick r:id="rId3"/>
              </a:rPr>
              <a:t>maysuradze@cs.msu.su</a:t>
            </a:r>
            <a:endParaRPr lang="en-US" dirty="0" smtClean="0"/>
          </a:p>
          <a:p>
            <a:r>
              <a:rPr lang="en-US" dirty="0" smtClean="0"/>
              <a:t>+7-916-585-12-09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Сфера научных интересов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568952" cy="5184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теория </a:t>
            </a:r>
            <a:r>
              <a:rPr lang="ru-RU" dirty="0" smtClean="0"/>
              <a:t>распознавания, прогнозирования, интеллектуального анализа данных (</a:t>
            </a:r>
            <a:r>
              <a:rPr lang="ru-RU" dirty="0" err="1" smtClean="0"/>
              <a:t>data</a:t>
            </a:r>
            <a:r>
              <a:rPr lang="ru-RU" dirty="0" smtClean="0"/>
              <a:t> </a:t>
            </a:r>
            <a:r>
              <a:rPr lang="ru-RU" dirty="0" err="1" smtClean="0"/>
              <a:t>mining</a:t>
            </a:r>
            <a:r>
              <a:rPr lang="ru-RU" dirty="0" smtClean="0"/>
              <a:t>)</a:t>
            </a:r>
          </a:p>
          <a:p>
            <a:r>
              <a:rPr lang="ru-RU" dirty="0" smtClean="0"/>
              <a:t>предварительная </a:t>
            </a:r>
            <a:r>
              <a:rPr lang="ru-RU" dirty="0" smtClean="0"/>
              <a:t>обработка (подготовка) исходной информации в задачах распознавания</a:t>
            </a:r>
          </a:p>
          <a:p>
            <a:r>
              <a:rPr lang="ru-RU" b="1" dirty="0" smtClean="0"/>
              <a:t>изучение </a:t>
            </a:r>
            <a:r>
              <a:rPr lang="ru-RU" b="1" dirty="0" smtClean="0"/>
              <a:t>понятия «сходства»</a:t>
            </a:r>
            <a:r>
              <a:rPr lang="ru-RU" dirty="0" smtClean="0"/>
              <a:t>, способы его эффективного представления и обработки</a:t>
            </a:r>
          </a:p>
          <a:p>
            <a:r>
              <a:rPr lang="ru-RU" dirty="0" smtClean="0"/>
              <a:t>метрические </a:t>
            </a:r>
            <a:r>
              <a:rPr lang="ru-RU" dirty="0" smtClean="0"/>
              <a:t>методы интеллектуального анализа данных</a:t>
            </a:r>
          </a:p>
          <a:p>
            <a:r>
              <a:rPr lang="ru-RU" b="1" dirty="0" smtClean="0"/>
              <a:t>анализ </a:t>
            </a:r>
            <a:r>
              <a:rPr lang="ru-RU" b="1" dirty="0" smtClean="0"/>
              <a:t>связей, анализ графов </a:t>
            </a:r>
            <a:r>
              <a:rPr lang="ru-RU" dirty="0" smtClean="0"/>
              <a:t>и сетевых структур (в частности, сетей управления)</a:t>
            </a:r>
          </a:p>
          <a:p>
            <a:r>
              <a:rPr lang="ru-RU" dirty="0" smtClean="0"/>
              <a:t>анализ </a:t>
            </a:r>
            <a:r>
              <a:rPr lang="ru-RU" dirty="0" smtClean="0"/>
              <a:t>развития сложных </a:t>
            </a:r>
            <a:r>
              <a:rPr lang="ru-RU" dirty="0" smtClean="0"/>
              <a:t>систем</a:t>
            </a:r>
            <a:endParaRPr lang="ru-RU" dirty="0" smtClean="0"/>
          </a:p>
          <a:p>
            <a:r>
              <a:rPr lang="ru-RU" dirty="0" smtClean="0"/>
              <a:t>обработка </a:t>
            </a:r>
            <a:r>
              <a:rPr lang="ru-RU" dirty="0" smtClean="0"/>
              <a:t>и анализ неструктурированной (текстовой) информации</a:t>
            </a:r>
          </a:p>
          <a:p>
            <a:r>
              <a:rPr lang="ru-RU" b="1" dirty="0" smtClean="0"/>
              <a:t>методы </a:t>
            </a:r>
            <a:r>
              <a:rPr lang="ru-RU" b="1" dirty="0" smtClean="0"/>
              <a:t>визуализации информации </a:t>
            </a:r>
            <a:r>
              <a:rPr lang="ru-RU" dirty="0" smtClean="0"/>
              <a:t>(аналитические пространства, сети)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Предметные области проектов</a:t>
            </a:r>
            <a:endParaRPr lang="ru-RU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1196752"/>
            <a:ext cx="8424936" cy="5661248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 smtClean="0">
                <a:solidFill>
                  <a:schemeClr val="tx2"/>
                </a:solidFill>
              </a:rPr>
              <a:t>информационно-аналитическое обслуживание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 smtClean="0">
                <a:solidFill>
                  <a:schemeClr val="tx2"/>
                </a:solidFill>
              </a:rPr>
              <a:t>поиск </a:t>
            </a:r>
            <a:r>
              <a:rPr lang="ru-RU" sz="3200" dirty="0" smtClean="0">
                <a:solidFill>
                  <a:schemeClr val="tx2"/>
                </a:solidFill>
              </a:rPr>
              <a:t>информации (по запросу, по контексту)</a:t>
            </a:r>
            <a:endParaRPr lang="ru-RU" sz="3200" dirty="0" smtClean="0">
              <a:solidFill>
                <a:schemeClr val="tx2"/>
              </a:solidFill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 smtClean="0">
                <a:solidFill>
                  <a:schemeClr val="tx2"/>
                </a:solidFill>
              </a:rPr>
              <a:t>визуализация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</a:pPr>
            <a:r>
              <a:rPr lang="ru-RU" sz="3200" dirty="0" smtClean="0">
                <a:solidFill>
                  <a:schemeClr val="tx2"/>
                </a:solidFill>
              </a:rPr>
              <a:t>внедрение платформ </a:t>
            </a:r>
            <a:r>
              <a:rPr lang="en-US" sz="3200" dirty="0" smtClean="0">
                <a:solidFill>
                  <a:schemeClr val="tx2"/>
                </a:solidFill>
              </a:rPr>
              <a:t>OLAP </a:t>
            </a:r>
            <a:r>
              <a:rPr lang="ru-RU" sz="3200" dirty="0" smtClean="0">
                <a:solidFill>
                  <a:schemeClr val="tx2"/>
                </a:solidFill>
              </a:rPr>
              <a:t>и платформ регламентной отчетности, выполнение проектов на них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</a:pPr>
            <a:r>
              <a:rPr lang="ru-RU" sz="3200" dirty="0" smtClean="0">
                <a:solidFill>
                  <a:schemeClr val="tx2"/>
                </a:solidFill>
              </a:rPr>
              <a:t>внедрение аналитических платформ, </a:t>
            </a:r>
            <a:r>
              <a:rPr lang="ru-RU" sz="3200" dirty="0" smtClean="0">
                <a:solidFill>
                  <a:schemeClr val="tx2"/>
                </a:solidFill>
              </a:rPr>
              <a:t>проекты на них</a:t>
            </a:r>
            <a:endParaRPr lang="ru-RU" sz="3200" dirty="0" smtClean="0">
              <a:solidFill>
                <a:schemeClr val="tx2"/>
              </a:solidFill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 err="1" smtClean="0">
                <a:solidFill>
                  <a:schemeClr val="tx2"/>
                </a:solidFill>
              </a:rPr>
              <a:t>наукометрия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вебометрия</a:t>
            </a:r>
            <a:endParaRPr lang="ru-RU" sz="3200" dirty="0" smtClean="0">
              <a:solidFill>
                <a:schemeClr val="tx2"/>
              </a:solidFill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 smtClean="0">
                <a:solidFill>
                  <a:schemeClr val="tx2"/>
                </a:solidFill>
              </a:rPr>
              <a:t>социологические и маркетинговые исследования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 smtClean="0">
                <a:solidFill>
                  <a:schemeClr val="tx2"/>
                </a:solidFill>
              </a:rPr>
              <a:t>обеспечение </a:t>
            </a:r>
            <a:r>
              <a:rPr lang="ru-RU" sz="3200" dirty="0" smtClean="0">
                <a:solidFill>
                  <a:schemeClr val="tx2"/>
                </a:solidFill>
              </a:rPr>
              <a:t>технологий производства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 smtClean="0">
                <a:solidFill>
                  <a:schemeClr val="tx2"/>
                </a:solidFill>
              </a:rPr>
              <a:t>управление последовательностью обработки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 smtClean="0">
                <a:solidFill>
                  <a:schemeClr val="tx2"/>
                </a:solidFill>
              </a:rPr>
              <a:t>обработка сверхбольших изображений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 smtClean="0">
                <a:solidFill>
                  <a:schemeClr val="tx2"/>
                </a:solidFill>
              </a:rPr>
              <a:t>экономические </a:t>
            </a:r>
            <a:r>
              <a:rPr lang="ru-RU" sz="3200" dirty="0" smtClean="0">
                <a:solidFill>
                  <a:schemeClr val="tx2"/>
                </a:solidFill>
              </a:rPr>
              <a:t>и финансовые </a:t>
            </a:r>
            <a:r>
              <a:rPr lang="ru-RU" sz="3200" dirty="0" smtClean="0">
                <a:solidFill>
                  <a:schemeClr val="tx2"/>
                </a:solidFill>
              </a:rPr>
              <a:t>приложения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 err="1" smtClean="0">
                <a:solidFill>
                  <a:schemeClr val="tx2"/>
                </a:solidFill>
              </a:rPr>
              <a:t>дискурс-анализ</a:t>
            </a:r>
            <a:endParaRPr lang="ru-RU" sz="3200" dirty="0" smtClean="0">
              <a:solidFill>
                <a:schemeClr val="tx2"/>
              </a:solidFill>
            </a:endParaRPr>
          </a:p>
          <a:p>
            <a:pPr marL="342900" marR="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lang="ru-RU" sz="3200" dirty="0" smtClean="0">
                <a:solidFill>
                  <a:schemeClr val="tx2"/>
                </a:solidFill>
              </a:rPr>
              <a:t>анализ поведения</a:t>
            </a:r>
            <a:endParaRPr lang="ru-RU" sz="3200" dirty="0" smtClean="0">
              <a:solidFill>
                <a:schemeClr val="tx2"/>
              </a:solidFill>
            </a:endParaRPr>
          </a:p>
          <a:p>
            <a:pPr marL="342900" marR="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lang="ru-RU" sz="3200" dirty="0" smtClean="0">
                <a:solidFill>
                  <a:schemeClr val="tx2"/>
                </a:solidFill>
              </a:rPr>
              <a:t>медицинские </a:t>
            </a:r>
            <a:r>
              <a:rPr lang="ru-RU" sz="3200" dirty="0" smtClean="0">
                <a:solidFill>
                  <a:schemeClr val="tx2"/>
                </a:solidFill>
              </a:rPr>
              <a:t>стандарты</a:t>
            </a:r>
          </a:p>
          <a:p>
            <a:pPr marL="342900" marR="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lang="ru-RU" sz="3200" dirty="0" smtClean="0">
                <a:solidFill>
                  <a:schemeClr val="tx2"/>
                </a:solidFill>
              </a:rPr>
              <a:t>…</a:t>
            </a:r>
            <a:endParaRPr lang="ru-RU" sz="3200" dirty="0" smtClean="0">
              <a:solidFill>
                <a:schemeClr val="tx2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lang="ru-RU" sz="3200" dirty="0" smtClean="0">
              <a:solidFill>
                <a:schemeClr val="tx2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lang="ru-RU" sz="3200" dirty="0" smtClean="0">
              <a:solidFill>
                <a:schemeClr val="tx2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Лаборатория </a:t>
            </a:r>
            <a:r>
              <a:rPr lang="en-US" dirty="0" smtClean="0"/>
              <a:t>e-</a:t>
            </a:r>
            <a:r>
              <a:rPr lang="en-US" dirty="0" err="1" smtClean="0"/>
              <a:t>Socium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400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ВШЭ, </a:t>
            </a:r>
            <a:r>
              <a:rPr lang="ru-RU" dirty="0" smtClean="0"/>
              <a:t>проект </a:t>
            </a:r>
            <a:r>
              <a:rPr lang="ru-RU" dirty="0" smtClean="0"/>
              <a:t>«Развитие </a:t>
            </a:r>
            <a:r>
              <a:rPr lang="ru-RU" dirty="0" smtClean="0"/>
              <a:t>методов, моделей и алгоритмов структурного анализа текстовой </a:t>
            </a:r>
            <a:r>
              <a:rPr lang="ru-RU" dirty="0" smtClean="0"/>
              <a:t>информации»</a:t>
            </a:r>
          </a:p>
          <a:p>
            <a:r>
              <a:rPr lang="ru-RU" dirty="0" smtClean="0"/>
              <a:t>ВШЭ, научная </a:t>
            </a:r>
            <a:r>
              <a:rPr lang="ru-RU" dirty="0" smtClean="0"/>
              <a:t>группа «Сетевые методы и модели в анализе текстовой информации</a:t>
            </a:r>
            <a:r>
              <a:rPr lang="ru-RU" dirty="0" smtClean="0"/>
              <a:t>»</a:t>
            </a:r>
          </a:p>
          <a:p>
            <a:r>
              <a:rPr lang="en-US" dirty="0" err="1" smtClean="0"/>
              <a:t>soc.hse.ru/structanalysis</a:t>
            </a:r>
            <a:r>
              <a:rPr lang="ru-RU" dirty="0" smtClean="0"/>
              <a:t> – анонсы мероприятий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12.04.2012 </a:t>
            </a:r>
            <a:r>
              <a:rPr lang="ru-RU" dirty="0" smtClean="0"/>
              <a:t>семинар </a:t>
            </a:r>
            <a:r>
              <a:rPr lang="ru-RU" dirty="0" smtClean="0"/>
              <a:t>«Персональные данные - недооценённый актив компании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Алексей Федорищев - специалист с более чем 18-летним опытом работы в ведущих российских и западных компаниях, таких как GE, </a:t>
            </a:r>
            <a:r>
              <a:rPr lang="ru-RU" dirty="0" err="1" smtClean="0"/>
              <a:t>TopS</a:t>
            </a:r>
            <a:r>
              <a:rPr lang="ru-RU" dirty="0" smtClean="0"/>
              <a:t> BI, </a:t>
            </a:r>
            <a:r>
              <a:rPr lang="ru-RU" dirty="0" err="1" smtClean="0"/>
              <a:t>Verysell</a:t>
            </a:r>
            <a:r>
              <a:rPr lang="ru-RU" dirty="0" smtClean="0"/>
              <a:t>, </a:t>
            </a:r>
            <a:r>
              <a:rPr lang="ru-RU" dirty="0" err="1" smtClean="0"/>
              <a:t>BaseGroup</a:t>
            </a:r>
            <a:r>
              <a:rPr lang="ru-RU" dirty="0" smtClean="0"/>
              <a:t> </a:t>
            </a:r>
            <a:r>
              <a:rPr lang="ru-RU" dirty="0" err="1" smtClean="0"/>
              <a:t>Labs</a:t>
            </a:r>
            <a:r>
              <a:rPr lang="ru-RU" dirty="0" smtClean="0"/>
              <a:t>, </a:t>
            </a:r>
            <a:r>
              <a:rPr lang="ru-RU" dirty="0" err="1" smtClean="0"/>
              <a:t>Росбанк</a:t>
            </a:r>
            <a:r>
              <a:rPr lang="ru-RU" dirty="0" smtClean="0"/>
              <a:t>, IBM.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9238"/>
            <a:ext cx="8604250" cy="6588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dirty="0" smtClean="0"/>
              <a:t>Анализ неструктурированной информации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2555875" y="1557338"/>
            <a:ext cx="6480175" cy="393700"/>
          </a:xfrm>
          <a:prstGeom prst="rect">
            <a:avLst/>
          </a:prstGeom>
          <a:solidFill>
            <a:schemeClr val="bg1"/>
          </a:solidFill>
          <a:ln w="57150" cmpd="thinThick" algn="ctr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Динамическая информация </a:t>
            </a:r>
            <a:r>
              <a:rPr lang="en-US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VS </a:t>
            </a: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Статическая информация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07950" y="1989138"/>
            <a:ext cx="5327650" cy="393700"/>
          </a:xfrm>
          <a:prstGeom prst="rect">
            <a:avLst/>
          </a:prstGeom>
          <a:solidFill>
            <a:schemeClr val="bg1"/>
          </a:solidFill>
          <a:ln w="57150" cmpd="thinThick" algn="ctr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Большие массивы </a:t>
            </a:r>
            <a:r>
              <a:rPr lang="en-US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VS </a:t>
            </a: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Ограниченные массивы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3419475" y="2349500"/>
            <a:ext cx="5400675" cy="1127125"/>
          </a:xfrm>
          <a:prstGeom prst="rect">
            <a:avLst/>
          </a:prstGeom>
          <a:solidFill>
            <a:schemeClr val="bg1"/>
          </a:solidFill>
          <a:ln w="57150" cmpd="thinThick" algn="ctr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Смысловая замкнутость текстов </a:t>
            </a:r>
            <a:r>
              <a:rPr lang="en-US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VS </a:t>
            </a: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Коммуникативная ориентированность</a:t>
            </a:r>
            <a:r>
              <a:rPr lang="en-US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(</a:t>
            </a: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коммуникативные акты, раскрутка темы, информационные войны</a:t>
            </a:r>
            <a:r>
              <a:rPr lang="en-US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)</a:t>
            </a:r>
            <a:endParaRPr lang="ru-RU" sz="16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142875" y="3573463"/>
            <a:ext cx="5292725" cy="638175"/>
          </a:xfrm>
          <a:prstGeom prst="rect">
            <a:avLst/>
          </a:prstGeom>
          <a:solidFill>
            <a:schemeClr val="bg1"/>
          </a:solidFill>
          <a:ln w="57150" cmpd="thinThick" algn="ctr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327275" indent="-2327275">
              <a:defRPr/>
            </a:pP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Линейно организованный текст </a:t>
            </a:r>
            <a:r>
              <a:rPr lang="en-US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VS </a:t>
            </a: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Его смысловая структура</a:t>
            </a: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0" y="4221163"/>
            <a:ext cx="9109075" cy="638175"/>
          </a:xfrm>
          <a:prstGeom prst="rect">
            <a:avLst/>
          </a:prstGeom>
          <a:solidFill>
            <a:schemeClr val="bg1"/>
          </a:solidFill>
          <a:ln w="57150" cmpd="thinThick" algn="ctr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489450" indent="-4489450" algn="ctr">
              <a:defRPr/>
            </a:pP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Подробное изучение текста, потом перенос алгоритма на большие массивы </a:t>
            </a:r>
            <a:r>
              <a:rPr lang="en-US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VS </a:t>
            </a: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Анализ больших массивов</a:t>
            </a: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107950" y="5084763"/>
            <a:ext cx="4608513" cy="393700"/>
          </a:xfrm>
          <a:prstGeom prst="rect">
            <a:avLst/>
          </a:prstGeom>
          <a:solidFill>
            <a:schemeClr val="bg1"/>
          </a:solidFill>
          <a:ln w="57150" cmpd="thinThick" algn="ctr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Единица анализа </a:t>
            </a:r>
            <a:r>
              <a:rPr lang="en-US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VS </a:t>
            </a: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«Смысловой атом»</a:t>
            </a: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3348038" y="5551488"/>
            <a:ext cx="5545137" cy="393700"/>
          </a:xfrm>
          <a:prstGeom prst="rect">
            <a:avLst/>
          </a:prstGeom>
          <a:solidFill>
            <a:schemeClr val="bg1"/>
          </a:solidFill>
          <a:ln w="57150" cmpd="thinThick" algn="ctr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Структурный анализ </a:t>
            </a:r>
            <a:r>
              <a:rPr lang="en-US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VS </a:t>
            </a: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Статистический анализ</a:t>
            </a:r>
          </a:p>
        </p:txBody>
      </p: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179388" y="6059488"/>
            <a:ext cx="8964612" cy="393700"/>
          </a:xfrm>
          <a:prstGeom prst="rect">
            <a:avLst/>
          </a:prstGeom>
          <a:solidFill>
            <a:schemeClr val="bg1"/>
          </a:solidFill>
          <a:ln w="57150" cmpd="thinThick" algn="ctr">
            <a:solidFill>
              <a:srgbClr val="B2B2B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Подробный анализ одного уровня </a:t>
            </a:r>
            <a:r>
              <a:rPr lang="en-US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VS</a:t>
            </a:r>
            <a:r>
              <a:rPr lang="ru-RU" sz="1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Анализ нескольких уровней</a:t>
            </a: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1150938" y="476672"/>
            <a:ext cx="7772400" cy="658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 dirty="0">
                <a:solidFill>
                  <a:schemeClr val="folHlink"/>
                </a:solidFill>
                <a:effectLst/>
              </a:rPr>
              <a:t>ключевые вопросы обработки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16632"/>
            <a:ext cx="7772400" cy="658812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/>
              <a:t>Структурные уровни анализа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3492500" y="5299075"/>
            <a:ext cx="5472113" cy="1558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800000"/>
              </a:buClr>
              <a:buFontTx/>
              <a:buChar char="•"/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Структура текста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Структура общения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Структуры актор-актор, или актор-артефакт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Структура поиска по текстам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Многоуровневая организация информационного пространства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1816100" y="404664"/>
            <a:ext cx="7004050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 dirty="0" err="1">
                <a:solidFill>
                  <a:schemeClr val="folHlink"/>
                </a:solidFill>
                <a:effectLst/>
              </a:rPr>
              <a:t>неструктрированной</a:t>
            </a:r>
            <a:r>
              <a:rPr lang="ru-RU" sz="2800" b="1" dirty="0">
                <a:solidFill>
                  <a:schemeClr val="folHlink"/>
                </a:solidFill>
                <a:effectLst/>
              </a:rPr>
              <a:t> информации </a:t>
            </a:r>
          </a:p>
        </p:txBody>
      </p:sp>
      <p:sp>
        <p:nvSpPr>
          <p:cNvPr id="53255" name="AutoShape 7"/>
          <p:cNvSpPr>
            <a:spLocks noChangeArrowheads="1"/>
          </p:cNvSpPr>
          <p:nvPr/>
        </p:nvSpPr>
        <p:spPr bwMode="auto">
          <a:xfrm>
            <a:off x="1546225" y="4292600"/>
            <a:ext cx="4032250" cy="682625"/>
          </a:xfrm>
          <a:prstGeom prst="parallelogram">
            <a:avLst>
              <a:gd name="adj" fmla="val 147674"/>
            </a:avLst>
          </a:prstGeom>
          <a:solidFill>
            <a:schemeClr val="bg1"/>
          </a:solidFill>
          <a:ln w="9525" algn="ctr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6154738" y="4221163"/>
            <a:ext cx="23764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666699"/>
                </a:solidFill>
                <a:effectLst/>
              </a:rPr>
              <a:t>Речевые маркеры</a:t>
            </a:r>
          </a:p>
        </p:txBody>
      </p:sp>
      <p:sp>
        <p:nvSpPr>
          <p:cNvPr id="53257" name="AutoShape 9"/>
          <p:cNvSpPr>
            <a:spLocks noChangeArrowheads="1"/>
          </p:cNvSpPr>
          <p:nvPr/>
        </p:nvSpPr>
        <p:spPr bwMode="auto">
          <a:xfrm>
            <a:off x="1546225" y="3646488"/>
            <a:ext cx="4032250" cy="682625"/>
          </a:xfrm>
          <a:prstGeom prst="parallelogram">
            <a:avLst>
              <a:gd name="adj" fmla="val 147674"/>
            </a:avLst>
          </a:prstGeom>
          <a:solidFill>
            <a:schemeClr val="bg1"/>
          </a:solidFill>
          <a:ln w="9525">
            <a:solidFill>
              <a:srgbClr val="6666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296" name="Text Box 10"/>
          <p:cNvSpPr txBox="1">
            <a:spLocks noChangeArrowheads="1"/>
          </p:cNvSpPr>
          <p:nvPr/>
        </p:nvSpPr>
        <p:spPr bwMode="auto">
          <a:xfrm>
            <a:off x="6154738" y="3500438"/>
            <a:ext cx="23764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666699"/>
                </a:solidFill>
                <a:effectLst/>
              </a:rPr>
              <a:t>Уровень смыслов</a:t>
            </a:r>
          </a:p>
        </p:txBody>
      </p:sp>
      <p:sp>
        <p:nvSpPr>
          <p:cNvPr id="53259" name="AutoShape 11"/>
          <p:cNvSpPr>
            <a:spLocks noChangeArrowheads="1"/>
          </p:cNvSpPr>
          <p:nvPr/>
        </p:nvSpPr>
        <p:spPr bwMode="auto">
          <a:xfrm>
            <a:off x="1546225" y="2998788"/>
            <a:ext cx="4032250" cy="682625"/>
          </a:xfrm>
          <a:prstGeom prst="parallelogram">
            <a:avLst>
              <a:gd name="adj" fmla="val 147674"/>
            </a:avLst>
          </a:prstGeom>
          <a:solidFill>
            <a:schemeClr val="bg1"/>
          </a:solidFill>
          <a:ln w="9525">
            <a:solidFill>
              <a:srgbClr val="6666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298" name="Text Box 12"/>
          <p:cNvSpPr txBox="1">
            <a:spLocks noChangeArrowheads="1"/>
          </p:cNvSpPr>
          <p:nvPr/>
        </p:nvSpPr>
        <p:spPr bwMode="auto">
          <a:xfrm>
            <a:off x="6154738" y="2852738"/>
            <a:ext cx="23764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666699"/>
                </a:solidFill>
                <a:effectLst/>
              </a:rPr>
              <a:t>Уровень текстов</a:t>
            </a:r>
          </a:p>
        </p:txBody>
      </p:sp>
      <p:sp>
        <p:nvSpPr>
          <p:cNvPr id="53261" name="AutoShape 13"/>
          <p:cNvSpPr>
            <a:spLocks noChangeArrowheads="1"/>
          </p:cNvSpPr>
          <p:nvPr/>
        </p:nvSpPr>
        <p:spPr bwMode="auto">
          <a:xfrm>
            <a:off x="1546225" y="2349500"/>
            <a:ext cx="4032250" cy="682625"/>
          </a:xfrm>
          <a:prstGeom prst="parallelogram">
            <a:avLst>
              <a:gd name="adj" fmla="val 147674"/>
            </a:avLst>
          </a:prstGeom>
          <a:solidFill>
            <a:schemeClr val="bg1"/>
          </a:solidFill>
          <a:ln w="9525">
            <a:solidFill>
              <a:srgbClr val="6666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300" name="Text Box 14"/>
          <p:cNvSpPr txBox="1">
            <a:spLocks noChangeArrowheads="1"/>
          </p:cNvSpPr>
          <p:nvPr/>
        </p:nvSpPr>
        <p:spPr bwMode="auto">
          <a:xfrm>
            <a:off x="6154738" y="1917700"/>
            <a:ext cx="27717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666699"/>
                </a:solidFill>
                <a:effectLst/>
              </a:rPr>
              <a:t>Коммуникационное, информационное пространство, авторы</a:t>
            </a:r>
          </a:p>
        </p:txBody>
      </p:sp>
      <p:sp>
        <p:nvSpPr>
          <p:cNvPr id="53263" name="AutoShape 15"/>
          <p:cNvSpPr>
            <a:spLocks noChangeArrowheads="1"/>
          </p:cNvSpPr>
          <p:nvPr/>
        </p:nvSpPr>
        <p:spPr bwMode="auto">
          <a:xfrm>
            <a:off x="5434013" y="4292600"/>
            <a:ext cx="576262" cy="360363"/>
          </a:xfrm>
          <a:prstGeom prst="leftArrow">
            <a:avLst>
              <a:gd name="adj1" fmla="val 50000"/>
              <a:gd name="adj2" fmla="val 39978"/>
            </a:avLst>
          </a:prstGeom>
          <a:noFill/>
          <a:ln w="57150" cmpd="thinThick" algn="ctr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3264" name="AutoShape 16"/>
          <p:cNvSpPr>
            <a:spLocks noChangeArrowheads="1"/>
          </p:cNvSpPr>
          <p:nvPr/>
        </p:nvSpPr>
        <p:spPr bwMode="auto">
          <a:xfrm>
            <a:off x="5434013" y="3573463"/>
            <a:ext cx="576262" cy="360362"/>
          </a:xfrm>
          <a:prstGeom prst="leftArrow">
            <a:avLst>
              <a:gd name="adj1" fmla="val 50000"/>
              <a:gd name="adj2" fmla="val 39978"/>
            </a:avLst>
          </a:prstGeom>
          <a:noFill/>
          <a:ln w="57150" cmpd="thinThick" algn="ctr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3265" name="AutoShape 17"/>
          <p:cNvSpPr>
            <a:spLocks noChangeArrowheads="1"/>
          </p:cNvSpPr>
          <p:nvPr/>
        </p:nvSpPr>
        <p:spPr bwMode="auto">
          <a:xfrm>
            <a:off x="5434013" y="2889250"/>
            <a:ext cx="576262" cy="360363"/>
          </a:xfrm>
          <a:prstGeom prst="leftArrow">
            <a:avLst>
              <a:gd name="adj1" fmla="val 50000"/>
              <a:gd name="adj2" fmla="val 39978"/>
            </a:avLst>
          </a:prstGeom>
          <a:noFill/>
          <a:ln w="57150" cmpd="thinThick" algn="ctr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3266" name="AutoShape 18"/>
          <p:cNvSpPr>
            <a:spLocks noChangeArrowheads="1"/>
          </p:cNvSpPr>
          <p:nvPr/>
        </p:nvSpPr>
        <p:spPr bwMode="auto">
          <a:xfrm>
            <a:off x="5434013" y="2241550"/>
            <a:ext cx="576262" cy="360363"/>
          </a:xfrm>
          <a:prstGeom prst="leftArrow">
            <a:avLst>
              <a:gd name="adj1" fmla="val 50000"/>
              <a:gd name="adj2" fmla="val 39978"/>
            </a:avLst>
          </a:prstGeom>
          <a:noFill/>
          <a:ln w="57150" cmpd="thinThick" algn="ctr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3267" name="AutoShape 19"/>
          <p:cNvSpPr>
            <a:spLocks noChangeArrowheads="1"/>
          </p:cNvSpPr>
          <p:nvPr/>
        </p:nvSpPr>
        <p:spPr bwMode="auto">
          <a:xfrm>
            <a:off x="1258888" y="2276475"/>
            <a:ext cx="719137" cy="2808288"/>
          </a:xfrm>
          <a:prstGeom prst="curvedRightArrow">
            <a:avLst>
              <a:gd name="adj1" fmla="val 78102"/>
              <a:gd name="adj2" fmla="val 156203"/>
              <a:gd name="adj3" fmla="val 33333"/>
            </a:avLst>
          </a:prstGeom>
          <a:solidFill>
            <a:schemeClr val="hlink"/>
          </a:solidFill>
          <a:ln w="952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68" name="AutoShape 20"/>
          <p:cNvSpPr>
            <a:spLocks noChangeArrowheads="1"/>
          </p:cNvSpPr>
          <p:nvPr/>
        </p:nvSpPr>
        <p:spPr bwMode="auto">
          <a:xfrm flipH="1" flipV="1">
            <a:off x="4570413" y="2205038"/>
            <a:ext cx="719137" cy="2808287"/>
          </a:xfrm>
          <a:prstGeom prst="curvedRightArrow">
            <a:avLst>
              <a:gd name="adj1" fmla="val 78102"/>
              <a:gd name="adj2" fmla="val 156203"/>
              <a:gd name="adj3" fmla="val 33333"/>
            </a:avLst>
          </a:prstGeom>
          <a:solidFill>
            <a:schemeClr val="hlink"/>
          </a:solidFill>
          <a:ln w="952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69" name="Oval 21"/>
          <p:cNvSpPr>
            <a:spLocks noChangeArrowheads="1"/>
          </p:cNvSpPr>
          <p:nvPr/>
        </p:nvSpPr>
        <p:spPr bwMode="auto">
          <a:xfrm>
            <a:off x="2841625" y="4581525"/>
            <a:ext cx="144463" cy="142875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70" name="Oval 22"/>
          <p:cNvSpPr>
            <a:spLocks noChangeArrowheads="1"/>
          </p:cNvSpPr>
          <p:nvPr/>
        </p:nvSpPr>
        <p:spPr bwMode="auto">
          <a:xfrm>
            <a:off x="3201988" y="4581525"/>
            <a:ext cx="144462" cy="142875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71" name="Oval 23"/>
          <p:cNvSpPr>
            <a:spLocks noChangeArrowheads="1"/>
          </p:cNvSpPr>
          <p:nvPr/>
        </p:nvSpPr>
        <p:spPr bwMode="auto">
          <a:xfrm>
            <a:off x="3059113" y="4797425"/>
            <a:ext cx="144462" cy="142875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72" name="Oval 24"/>
          <p:cNvSpPr>
            <a:spLocks noChangeArrowheads="1"/>
          </p:cNvSpPr>
          <p:nvPr/>
        </p:nvSpPr>
        <p:spPr bwMode="auto">
          <a:xfrm>
            <a:off x="3275013" y="3932238"/>
            <a:ext cx="144462" cy="142875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73" name="Oval 25"/>
          <p:cNvSpPr>
            <a:spLocks noChangeArrowheads="1"/>
          </p:cNvSpPr>
          <p:nvPr/>
        </p:nvSpPr>
        <p:spPr bwMode="auto">
          <a:xfrm>
            <a:off x="3633788" y="3932238"/>
            <a:ext cx="144462" cy="142875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74" name="Oval 26"/>
          <p:cNvSpPr>
            <a:spLocks noChangeArrowheads="1"/>
          </p:cNvSpPr>
          <p:nvPr/>
        </p:nvSpPr>
        <p:spPr bwMode="auto">
          <a:xfrm>
            <a:off x="3849688" y="3213100"/>
            <a:ext cx="144462" cy="142875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75" name="Oval 27"/>
          <p:cNvSpPr>
            <a:spLocks noChangeArrowheads="1"/>
          </p:cNvSpPr>
          <p:nvPr/>
        </p:nvSpPr>
        <p:spPr bwMode="auto">
          <a:xfrm>
            <a:off x="3346450" y="3284538"/>
            <a:ext cx="144463" cy="142875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314" name="Text Box 28"/>
          <p:cNvSpPr txBox="1">
            <a:spLocks noChangeArrowheads="1"/>
          </p:cNvSpPr>
          <p:nvPr/>
        </p:nvSpPr>
        <p:spPr bwMode="auto">
          <a:xfrm>
            <a:off x="6154738" y="1303338"/>
            <a:ext cx="2771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666699"/>
                </a:solidFill>
                <a:effectLst/>
              </a:rPr>
              <a:t>Уровень коллективных акторов</a:t>
            </a:r>
          </a:p>
        </p:txBody>
      </p:sp>
      <p:sp>
        <p:nvSpPr>
          <p:cNvPr id="53277" name="AutoShape 29"/>
          <p:cNvSpPr>
            <a:spLocks noChangeArrowheads="1"/>
          </p:cNvSpPr>
          <p:nvPr/>
        </p:nvSpPr>
        <p:spPr bwMode="auto">
          <a:xfrm>
            <a:off x="5434013" y="1341438"/>
            <a:ext cx="576262" cy="360362"/>
          </a:xfrm>
          <a:prstGeom prst="leftArrow">
            <a:avLst>
              <a:gd name="adj1" fmla="val 50000"/>
              <a:gd name="adj2" fmla="val 39978"/>
            </a:avLst>
          </a:prstGeom>
          <a:noFill/>
          <a:ln w="57150" cmpd="thinThick" algn="ctr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2316" name="Text Box 30"/>
          <p:cNvSpPr txBox="1">
            <a:spLocks noChangeArrowheads="1"/>
          </p:cNvSpPr>
          <p:nvPr/>
        </p:nvSpPr>
        <p:spPr bwMode="auto">
          <a:xfrm>
            <a:off x="179388" y="5373688"/>
            <a:ext cx="2879725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Востребована разработка следующих алгоритмов структурирования:</a:t>
            </a:r>
          </a:p>
        </p:txBody>
      </p:sp>
      <p:sp>
        <p:nvSpPr>
          <p:cNvPr id="53279" name="Oval 31"/>
          <p:cNvSpPr>
            <a:spLocks noChangeArrowheads="1"/>
          </p:cNvSpPr>
          <p:nvPr/>
        </p:nvSpPr>
        <p:spPr bwMode="auto">
          <a:xfrm>
            <a:off x="3562350" y="3500438"/>
            <a:ext cx="144463" cy="142875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80" name="Oval 32"/>
          <p:cNvSpPr>
            <a:spLocks noChangeArrowheads="1"/>
          </p:cNvSpPr>
          <p:nvPr/>
        </p:nvSpPr>
        <p:spPr bwMode="auto">
          <a:xfrm>
            <a:off x="3059113" y="2636838"/>
            <a:ext cx="144462" cy="142875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81" name="Oval 33"/>
          <p:cNvSpPr>
            <a:spLocks noChangeArrowheads="1"/>
          </p:cNvSpPr>
          <p:nvPr/>
        </p:nvSpPr>
        <p:spPr bwMode="auto">
          <a:xfrm>
            <a:off x="3994150" y="2708275"/>
            <a:ext cx="144463" cy="142875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82" name="Oval 34"/>
          <p:cNvSpPr>
            <a:spLocks noChangeArrowheads="1"/>
          </p:cNvSpPr>
          <p:nvPr/>
        </p:nvSpPr>
        <p:spPr bwMode="auto">
          <a:xfrm>
            <a:off x="3633788" y="2492375"/>
            <a:ext cx="144462" cy="142875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83" name="Line 35"/>
          <p:cNvSpPr>
            <a:spLocks noChangeShapeType="1"/>
          </p:cNvSpPr>
          <p:nvPr/>
        </p:nvSpPr>
        <p:spPr bwMode="auto">
          <a:xfrm>
            <a:off x="2986088" y="4652963"/>
            <a:ext cx="215900" cy="0"/>
          </a:xfrm>
          <a:prstGeom prst="line">
            <a:avLst/>
          </a:prstGeom>
          <a:noFill/>
          <a:ln w="28575">
            <a:solidFill>
              <a:srgbClr val="6666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84" name="Line 36"/>
          <p:cNvSpPr>
            <a:spLocks noChangeShapeType="1"/>
          </p:cNvSpPr>
          <p:nvPr/>
        </p:nvSpPr>
        <p:spPr bwMode="auto">
          <a:xfrm flipH="1" flipV="1">
            <a:off x="2914650" y="4724400"/>
            <a:ext cx="144463" cy="144463"/>
          </a:xfrm>
          <a:prstGeom prst="line">
            <a:avLst/>
          </a:prstGeom>
          <a:noFill/>
          <a:ln w="28575">
            <a:solidFill>
              <a:srgbClr val="6666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85" name="Line 37"/>
          <p:cNvSpPr>
            <a:spLocks noChangeShapeType="1"/>
          </p:cNvSpPr>
          <p:nvPr/>
        </p:nvSpPr>
        <p:spPr bwMode="auto">
          <a:xfrm>
            <a:off x="3417888" y="4005263"/>
            <a:ext cx="215900" cy="0"/>
          </a:xfrm>
          <a:prstGeom prst="line">
            <a:avLst/>
          </a:prstGeom>
          <a:noFill/>
          <a:ln w="28575">
            <a:solidFill>
              <a:srgbClr val="6666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86" name="Line 38"/>
          <p:cNvSpPr>
            <a:spLocks noChangeShapeType="1"/>
          </p:cNvSpPr>
          <p:nvPr/>
        </p:nvSpPr>
        <p:spPr bwMode="auto">
          <a:xfrm flipV="1">
            <a:off x="3130550" y="4076700"/>
            <a:ext cx="215900" cy="720725"/>
          </a:xfrm>
          <a:prstGeom prst="line">
            <a:avLst/>
          </a:prstGeom>
          <a:noFill/>
          <a:ln w="28575">
            <a:solidFill>
              <a:srgbClr val="666699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87" name="Line 39"/>
          <p:cNvSpPr>
            <a:spLocks noChangeShapeType="1"/>
          </p:cNvSpPr>
          <p:nvPr/>
        </p:nvSpPr>
        <p:spPr bwMode="auto">
          <a:xfrm flipV="1">
            <a:off x="3346450" y="4076700"/>
            <a:ext cx="360363" cy="576263"/>
          </a:xfrm>
          <a:prstGeom prst="line">
            <a:avLst/>
          </a:prstGeom>
          <a:noFill/>
          <a:ln w="28575">
            <a:solidFill>
              <a:srgbClr val="666699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88" name="Line 40"/>
          <p:cNvSpPr>
            <a:spLocks noChangeShapeType="1"/>
          </p:cNvSpPr>
          <p:nvPr/>
        </p:nvSpPr>
        <p:spPr bwMode="auto">
          <a:xfrm flipH="1" flipV="1">
            <a:off x="3633788" y="3644900"/>
            <a:ext cx="73025" cy="288925"/>
          </a:xfrm>
          <a:prstGeom prst="line">
            <a:avLst/>
          </a:prstGeom>
          <a:noFill/>
          <a:ln w="28575">
            <a:solidFill>
              <a:srgbClr val="666699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89" name="Line 41"/>
          <p:cNvSpPr>
            <a:spLocks noChangeShapeType="1"/>
          </p:cNvSpPr>
          <p:nvPr/>
        </p:nvSpPr>
        <p:spPr bwMode="auto">
          <a:xfrm flipV="1">
            <a:off x="3778250" y="3357563"/>
            <a:ext cx="144463" cy="576262"/>
          </a:xfrm>
          <a:prstGeom prst="line">
            <a:avLst/>
          </a:prstGeom>
          <a:noFill/>
          <a:ln w="28575">
            <a:solidFill>
              <a:srgbClr val="666699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91" name="Line 43"/>
          <p:cNvSpPr>
            <a:spLocks noChangeShapeType="1"/>
          </p:cNvSpPr>
          <p:nvPr/>
        </p:nvSpPr>
        <p:spPr bwMode="auto">
          <a:xfrm>
            <a:off x="3130550" y="2744788"/>
            <a:ext cx="900113" cy="71437"/>
          </a:xfrm>
          <a:prstGeom prst="line">
            <a:avLst/>
          </a:prstGeom>
          <a:noFill/>
          <a:ln w="28575">
            <a:solidFill>
              <a:srgbClr val="6666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92" name="Line 44"/>
          <p:cNvSpPr>
            <a:spLocks noChangeShapeType="1"/>
          </p:cNvSpPr>
          <p:nvPr/>
        </p:nvSpPr>
        <p:spPr bwMode="auto">
          <a:xfrm flipV="1">
            <a:off x="3201988" y="2565400"/>
            <a:ext cx="431800" cy="142875"/>
          </a:xfrm>
          <a:prstGeom prst="line">
            <a:avLst/>
          </a:prstGeom>
          <a:noFill/>
          <a:ln w="28575">
            <a:solidFill>
              <a:srgbClr val="6666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93" name="Line 45"/>
          <p:cNvSpPr>
            <a:spLocks noChangeShapeType="1"/>
          </p:cNvSpPr>
          <p:nvPr/>
        </p:nvSpPr>
        <p:spPr bwMode="auto">
          <a:xfrm flipV="1">
            <a:off x="3490913" y="3284538"/>
            <a:ext cx="358775" cy="73025"/>
          </a:xfrm>
          <a:prstGeom prst="line">
            <a:avLst/>
          </a:prstGeom>
          <a:noFill/>
          <a:ln w="28575">
            <a:solidFill>
              <a:srgbClr val="6666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94" name="Line 46"/>
          <p:cNvSpPr>
            <a:spLocks noChangeShapeType="1"/>
          </p:cNvSpPr>
          <p:nvPr/>
        </p:nvSpPr>
        <p:spPr bwMode="auto">
          <a:xfrm>
            <a:off x="3778250" y="2565400"/>
            <a:ext cx="323850" cy="179388"/>
          </a:xfrm>
          <a:prstGeom prst="line">
            <a:avLst/>
          </a:prstGeom>
          <a:noFill/>
          <a:ln w="28575">
            <a:solidFill>
              <a:srgbClr val="6666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95" name="Line 47"/>
          <p:cNvSpPr>
            <a:spLocks noChangeShapeType="1"/>
          </p:cNvSpPr>
          <p:nvPr/>
        </p:nvSpPr>
        <p:spPr bwMode="auto">
          <a:xfrm flipH="1" flipV="1">
            <a:off x="3128963" y="2781300"/>
            <a:ext cx="254000" cy="539750"/>
          </a:xfrm>
          <a:prstGeom prst="line">
            <a:avLst/>
          </a:prstGeom>
          <a:noFill/>
          <a:ln w="28575">
            <a:solidFill>
              <a:srgbClr val="666699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96" name="Line 48"/>
          <p:cNvSpPr>
            <a:spLocks noChangeShapeType="1"/>
          </p:cNvSpPr>
          <p:nvPr/>
        </p:nvSpPr>
        <p:spPr bwMode="auto">
          <a:xfrm flipV="1">
            <a:off x="3959225" y="2816225"/>
            <a:ext cx="71438" cy="433388"/>
          </a:xfrm>
          <a:prstGeom prst="line">
            <a:avLst/>
          </a:prstGeom>
          <a:noFill/>
          <a:ln w="28575">
            <a:solidFill>
              <a:srgbClr val="666699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297" name="Line 49"/>
          <p:cNvSpPr>
            <a:spLocks noChangeShapeType="1"/>
          </p:cNvSpPr>
          <p:nvPr/>
        </p:nvSpPr>
        <p:spPr bwMode="auto">
          <a:xfrm flipV="1">
            <a:off x="3670300" y="3357563"/>
            <a:ext cx="215900" cy="215900"/>
          </a:xfrm>
          <a:prstGeom prst="line">
            <a:avLst/>
          </a:prstGeom>
          <a:noFill/>
          <a:ln w="28575">
            <a:solidFill>
              <a:srgbClr val="6666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335" name="Text Box 50"/>
          <p:cNvSpPr txBox="1">
            <a:spLocks noChangeArrowheads="1"/>
          </p:cNvSpPr>
          <p:nvPr/>
        </p:nvSpPr>
        <p:spPr bwMode="auto">
          <a:xfrm>
            <a:off x="1546225" y="1412875"/>
            <a:ext cx="1370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>
                <a:solidFill>
                  <a:srgbClr val="800000"/>
                </a:solidFill>
                <a:effectLst/>
              </a:rPr>
              <a:t>корпорации</a:t>
            </a:r>
          </a:p>
        </p:txBody>
      </p:sp>
      <p:sp>
        <p:nvSpPr>
          <p:cNvPr id="53299" name="Line 51"/>
          <p:cNvSpPr>
            <a:spLocks noChangeShapeType="1"/>
          </p:cNvSpPr>
          <p:nvPr/>
        </p:nvSpPr>
        <p:spPr bwMode="auto">
          <a:xfrm>
            <a:off x="3597275" y="4184650"/>
            <a:ext cx="215900" cy="0"/>
          </a:xfrm>
          <a:prstGeom prst="line">
            <a:avLst/>
          </a:prstGeom>
          <a:noFill/>
          <a:ln w="28575">
            <a:solidFill>
              <a:srgbClr val="6666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337" name="Text Box 52"/>
          <p:cNvSpPr txBox="1">
            <a:spLocks noChangeArrowheads="1"/>
          </p:cNvSpPr>
          <p:nvPr/>
        </p:nvSpPr>
        <p:spPr bwMode="auto">
          <a:xfrm>
            <a:off x="2843213" y="1412875"/>
            <a:ext cx="1368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>
                <a:solidFill>
                  <a:srgbClr val="800000"/>
                </a:solidFill>
                <a:effectLst/>
              </a:rPr>
              <a:t>государства</a:t>
            </a:r>
          </a:p>
        </p:txBody>
      </p:sp>
      <p:sp>
        <p:nvSpPr>
          <p:cNvPr id="12338" name="Text Box 53"/>
          <p:cNvSpPr txBox="1">
            <a:spLocks noChangeArrowheads="1"/>
          </p:cNvSpPr>
          <p:nvPr/>
        </p:nvSpPr>
        <p:spPr bwMode="auto">
          <a:xfrm>
            <a:off x="4176713" y="1449388"/>
            <a:ext cx="118903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>
                <a:solidFill>
                  <a:srgbClr val="800000"/>
                </a:solidFill>
                <a:effectLst/>
              </a:rPr>
              <a:t>партии</a:t>
            </a:r>
          </a:p>
        </p:txBody>
      </p:sp>
      <p:sp>
        <p:nvSpPr>
          <p:cNvPr id="53303" name="Line 55"/>
          <p:cNvSpPr>
            <a:spLocks noChangeShapeType="1"/>
          </p:cNvSpPr>
          <p:nvPr/>
        </p:nvSpPr>
        <p:spPr bwMode="auto">
          <a:xfrm>
            <a:off x="3419475" y="1736725"/>
            <a:ext cx="215900" cy="755650"/>
          </a:xfrm>
          <a:prstGeom prst="line">
            <a:avLst/>
          </a:prstGeom>
          <a:noFill/>
          <a:ln w="9525">
            <a:solidFill>
              <a:srgbClr val="68283A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304" name="Line 56"/>
          <p:cNvSpPr>
            <a:spLocks noChangeShapeType="1"/>
          </p:cNvSpPr>
          <p:nvPr/>
        </p:nvSpPr>
        <p:spPr bwMode="auto">
          <a:xfrm>
            <a:off x="2735263" y="1808163"/>
            <a:ext cx="360362" cy="792162"/>
          </a:xfrm>
          <a:prstGeom prst="line">
            <a:avLst/>
          </a:prstGeom>
          <a:noFill/>
          <a:ln w="9525">
            <a:solidFill>
              <a:srgbClr val="68283A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3305" name="Line 57"/>
          <p:cNvSpPr>
            <a:spLocks noChangeShapeType="1"/>
          </p:cNvSpPr>
          <p:nvPr/>
        </p:nvSpPr>
        <p:spPr bwMode="auto">
          <a:xfrm flipH="1">
            <a:off x="3779838" y="1844675"/>
            <a:ext cx="684212" cy="647700"/>
          </a:xfrm>
          <a:prstGeom prst="line">
            <a:avLst/>
          </a:prstGeom>
          <a:noFill/>
          <a:ln w="9525">
            <a:solidFill>
              <a:srgbClr val="68283A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342" name="Text Box 58"/>
          <p:cNvSpPr txBox="1">
            <a:spLocks noChangeArrowheads="1"/>
          </p:cNvSpPr>
          <p:nvPr/>
        </p:nvSpPr>
        <p:spPr bwMode="auto">
          <a:xfrm>
            <a:off x="215900" y="1665288"/>
            <a:ext cx="27717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9F5151"/>
                </a:solidFill>
                <a:effectLst/>
              </a:rPr>
              <a:t>легитимация принимаемых решений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05892"/>
            <a:ext cx="8857108" cy="6588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dirty="0" smtClean="0"/>
              <a:t>Потребность в разработке методологии</a:t>
            </a:r>
          </a:p>
        </p:txBody>
      </p:sp>
      <p:sp>
        <p:nvSpPr>
          <p:cNvPr id="13315" name="Text Box 20"/>
          <p:cNvSpPr txBox="1">
            <a:spLocks noChangeArrowheads="1"/>
          </p:cNvSpPr>
          <p:nvPr/>
        </p:nvSpPr>
        <p:spPr bwMode="auto">
          <a:xfrm>
            <a:off x="4787900" y="1989138"/>
            <a:ext cx="4464050" cy="3282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800000"/>
              </a:buClr>
              <a:buFontTx/>
              <a:buChar char="•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Ведение информационных войн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Мониторинг информпространства корпораций, персон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Обоснование новых поисковых алгоритмов (война поисковиков)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Группировка авторов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Группировка текстов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Структура информпотоков (между авторами, блогами и т.п.)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Динамическое информационное пространство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Поиск и обнаружение потенциальных информационных угроз (корпоративных, социальных и т.п.)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400" b="1">
                <a:solidFill>
                  <a:srgbClr val="000066"/>
                </a:solidFill>
                <a:effectLst/>
                <a:latin typeface="Arial" pitchFamily="34" charset="0"/>
              </a:rPr>
              <a:t>Типы источников: официальные, экспертные, неформальные</a:t>
            </a:r>
          </a:p>
        </p:txBody>
      </p:sp>
      <p:sp>
        <p:nvSpPr>
          <p:cNvPr id="13316" name="Text Box 21"/>
          <p:cNvSpPr txBox="1">
            <a:spLocks noChangeArrowheads="1"/>
          </p:cNvSpPr>
          <p:nvPr/>
        </p:nvSpPr>
        <p:spPr bwMode="auto">
          <a:xfrm>
            <a:off x="215900" y="2133600"/>
            <a:ext cx="3635375" cy="3025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800000"/>
              </a:buClr>
              <a:buFontTx/>
              <a:buChar char="•"/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Алгоритмы выявления содержательных концептов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Алгоритмы группировки текстов, авторов и акторов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Анализ информационных потоков по акторам (политики и т.д.)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Семантическая структура предложения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Выявление двойных (скрытых смыслов)</a:t>
            </a:r>
          </a:p>
          <a:p>
            <a:pPr>
              <a:buClr>
                <a:srgbClr val="800000"/>
              </a:buClr>
              <a:buFontTx/>
              <a:buChar char="•"/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Построение структуры текстов</a:t>
            </a:r>
          </a:p>
        </p:txBody>
      </p:sp>
      <p:sp>
        <p:nvSpPr>
          <p:cNvPr id="49174" name="AutoShape 22"/>
          <p:cNvSpPr>
            <a:spLocks/>
          </p:cNvSpPr>
          <p:nvPr/>
        </p:nvSpPr>
        <p:spPr bwMode="auto">
          <a:xfrm>
            <a:off x="3492500" y="1989138"/>
            <a:ext cx="287338" cy="3311525"/>
          </a:xfrm>
          <a:prstGeom prst="rightBrace">
            <a:avLst>
              <a:gd name="adj1" fmla="val 96040"/>
              <a:gd name="adj2" fmla="val 50000"/>
            </a:avLst>
          </a:prstGeom>
          <a:noFill/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9175" name="AutoShape 23"/>
          <p:cNvSpPr>
            <a:spLocks/>
          </p:cNvSpPr>
          <p:nvPr/>
        </p:nvSpPr>
        <p:spPr bwMode="auto">
          <a:xfrm flipH="1">
            <a:off x="4572000" y="1989138"/>
            <a:ext cx="287338" cy="3311525"/>
          </a:xfrm>
          <a:prstGeom prst="rightBrace">
            <a:avLst>
              <a:gd name="adj1" fmla="val 96040"/>
              <a:gd name="adj2" fmla="val 50000"/>
            </a:avLst>
          </a:prstGeom>
          <a:noFill/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19" name="Text Box 24"/>
          <p:cNvSpPr txBox="1">
            <a:spLocks noChangeArrowheads="1"/>
          </p:cNvSpPr>
          <p:nvPr/>
        </p:nvSpPr>
        <p:spPr bwMode="auto">
          <a:xfrm>
            <a:off x="3960813" y="3284538"/>
            <a:ext cx="431800" cy="701675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68283A"/>
                </a:solidFill>
                <a:effectLst/>
              </a:rPr>
              <a:t>?</a:t>
            </a:r>
          </a:p>
        </p:txBody>
      </p:sp>
      <p:sp>
        <p:nvSpPr>
          <p:cNvPr id="49178" name="AutoShape 26"/>
          <p:cNvSpPr>
            <a:spLocks noChangeArrowheads="1"/>
          </p:cNvSpPr>
          <p:nvPr/>
        </p:nvSpPr>
        <p:spPr bwMode="auto">
          <a:xfrm>
            <a:off x="3924300" y="4221163"/>
            <a:ext cx="576263" cy="1584325"/>
          </a:xfrm>
          <a:prstGeom prst="upArrow">
            <a:avLst>
              <a:gd name="adj1" fmla="val 50000"/>
              <a:gd name="adj2" fmla="val 68733"/>
            </a:avLst>
          </a:prstGeom>
          <a:noFill/>
          <a:ln w="57150" cmpd="thinThick" algn="ctr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3321" name="Text Box 27"/>
          <p:cNvSpPr txBox="1">
            <a:spLocks noChangeArrowheads="1"/>
          </p:cNvSpPr>
          <p:nvPr/>
        </p:nvSpPr>
        <p:spPr bwMode="auto">
          <a:xfrm>
            <a:off x="179388" y="5870575"/>
            <a:ext cx="8640762" cy="619125"/>
          </a:xfrm>
          <a:prstGeom prst="rect">
            <a:avLst/>
          </a:prstGeom>
          <a:solidFill>
            <a:schemeClr val="bg1"/>
          </a:solidFill>
          <a:ln w="38100" cmpd="dbl" algn="ctr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600" b="1">
                <a:solidFill>
                  <a:srgbClr val="800000"/>
                </a:solidFill>
                <a:effectLst/>
                <a:latin typeface="Arial" pitchFamily="34" charset="0"/>
              </a:rPr>
              <a:t>Необходим алгоритм, методология, которая связывала бы конкретные математические, лингвистические алгоритмы с решением содержательных задач</a:t>
            </a:r>
          </a:p>
        </p:txBody>
      </p:sp>
      <p:sp>
        <p:nvSpPr>
          <p:cNvPr id="49180" name="Rectangle 28"/>
          <p:cNvSpPr>
            <a:spLocks noChangeArrowheads="1"/>
          </p:cNvSpPr>
          <p:nvPr/>
        </p:nvSpPr>
        <p:spPr bwMode="auto">
          <a:xfrm>
            <a:off x="971550" y="430560"/>
            <a:ext cx="7848600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 dirty="0">
                <a:solidFill>
                  <a:schemeClr val="folHlink"/>
                </a:solidFill>
                <a:effectLst/>
              </a:rPr>
              <a:t>для анализа неструктурированной информации</a:t>
            </a:r>
          </a:p>
        </p:txBody>
      </p:sp>
      <p:sp>
        <p:nvSpPr>
          <p:cNvPr id="49181" name="Text Box 29"/>
          <p:cNvSpPr txBox="1">
            <a:spLocks noChangeArrowheads="1"/>
          </p:cNvSpPr>
          <p:nvPr/>
        </p:nvSpPr>
        <p:spPr bwMode="auto">
          <a:xfrm>
            <a:off x="0" y="1341438"/>
            <a:ext cx="3492500" cy="336550"/>
          </a:xfrm>
          <a:prstGeom prst="rect">
            <a:avLst/>
          </a:prstGeom>
          <a:solidFill>
            <a:srgbClr val="C99595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68283A"/>
                </a:solidFill>
                <a:effectLst/>
              </a:rPr>
              <a:t>АНАЛИТИЧЕСКИЕ АЛГОРИТМЫ</a:t>
            </a:r>
          </a:p>
        </p:txBody>
      </p:sp>
      <p:sp>
        <p:nvSpPr>
          <p:cNvPr id="49182" name="Text Box 30"/>
          <p:cNvSpPr txBox="1">
            <a:spLocks noChangeArrowheads="1"/>
          </p:cNvSpPr>
          <p:nvPr/>
        </p:nvSpPr>
        <p:spPr bwMode="auto">
          <a:xfrm>
            <a:off x="5256213" y="1341438"/>
            <a:ext cx="3492500" cy="336550"/>
          </a:xfrm>
          <a:prstGeom prst="rect">
            <a:avLst/>
          </a:prstGeom>
          <a:solidFill>
            <a:srgbClr val="C99595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68283A"/>
                </a:solidFill>
                <a:effectLst/>
              </a:rPr>
              <a:t>СОДЕРЖАТЕЛЬНЫЕ АЛГОРИТМЫ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5" name="AutoShape 11"/>
          <p:cNvSpPr>
            <a:spLocks noChangeArrowheads="1"/>
          </p:cNvSpPr>
          <p:nvPr/>
        </p:nvSpPr>
        <p:spPr bwMode="auto">
          <a:xfrm>
            <a:off x="5040313" y="3573463"/>
            <a:ext cx="611187" cy="504825"/>
          </a:xfrm>
          <a:prstGeom prst="rightArrow">
            <a:avLst>
              <a:gd name="adj1" fmla="val 50000"/>
              <a:gd name="adj2" fmla="val 30267"/>
            </a:avLst>
          </a:prstGeom>
          <a:solidFill>
            <a:srgbClr val="C99595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4624"/>
            <a:ext cx="8686800" cy="8382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800" dirty="0" smtClean="0"/>
              <a:t>Методологическая цепочка процедур</a:t>
            </a:r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900113" y="3538538"/>
            <a:ext cx="865187" cy="504825"/>
          </a:xfrm>
          <a:prstGeom prst="rightArrow">
            <a:avLst>
              <a:gd name="adj1" fmla="val 50000"/>
              <a:gd name="adj2" fmla="val 42846"/>
            </a:avLst>
          </a:prstGeom>
          <a:solidFill>
            <a:srgbClr val="C99595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0" y="3322638"/>
            <a:ext cx="1189038" cy="825500"/>
          </a:xfrm>
          <a:prstGeom prst="rect">
            <a:avLst/>
          </a:prstGeom>
          <a:solidFill>
            <a:srgbClr val="C99595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68283A"/>
                </a:solidFill>
                <a:effectLst/>
              </a:rPr>
              <a:t>Единицы и уровни  анализа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3671888" y="3360738"/>
            <a:ext cx="1439862" cy="825500"/>
          </a:xfrm>
          <a:prstGeom prst="rect">
            <a:avLst/>
          </a:prstGeom>
          <a:solidFill>
            <a:srgbClr val="C99595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68283A"/>
                </a:solidFill>
                <a:effectLst/>
              </a:rPr>
              <a:t>Методология -  сочетания процедур</a:t>
            </a: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5688013" y="3430588"/>
            <a:ext cx="1511300" cy="825500"/>
          </a:xfrm>
          <a:prstGeom prst="rect">
            <a:avLst/>
          </a:prstGeom>
          <a:solidFill>
            <a:srgbClr val="C99595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68283A"/>
                </a:solidFill>
                <a:effectLst/>
              </a:rPr>
              <a:t>Формы представления результатов</a:t>
            </a:r>
          </a:p>
        </p:txBody>
      </p:sp>
      <p:sp>
        <p:nvSpPr>
          <p:cNvPr id="52234" name="AutoShape 10"/>
          <p:cNvSpPr>
            <a:spLocks noChangeArrowheads="1"/>
          </p:cNvSpPr>
          <p:nvPr/>
        </p:nvSpPr>
        <p:spPr bwMode="auto">
          <a:xfrm>
            <a:off x="2987675" y="3538538"/>
            <a:ext cx="649288" cy="504825"/>
          </a:xfrm>
          <a:prstGeom prst="rightArrow">
            <a:avLst>
              <a:gd name="adj1" fmla="val 50000"/>
              <a:gd name="adj2" fmla="val 32154"/>
            </a:avLst>
          </a:prstGeom>
          <a:solidFill>
            <a:srgbClr val="C99595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4345" name="Text Box 13"/>
          <p:cNvSpPr txBox="1">
            <a:spLocks noChangeArrowheads="1"/>
          </p:cNvSpPr>
          <p:nvPr/>
        </p:nvSpPr>
        <p:spPr bwMode="auto">
          <a:xfrm>
            <a:off x="0" y="5121275"/>
            <a:ext cx="9144000" cy="1474788"/>
          </a:xfrm>
          <a:prstGeom prst="rect">
            <a:avLst/>
          </a:prstGeom>
          <a:solidFill>
            <a:schemeClr val="bg1"/>
          </a:solidFill>
          <a:ln w="38100" cmpd="dbl" algn="ctr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600" b="1">
                <a:solidFill>
                  <a:srgbClr val="800000"/>
                </a:solidFill>
                <a:effectLst/>
                <a:latin typeface="Arial" pitchFamily="34" charset="0"/>
              </a:rPr>
              <a:t>ОСНОВНАЯ ИДЕЯ: пока не знаем итогов решения целевой задачи, не можем спроектировать методологию и обосновать необходимость разработки каждого отдельного алгоритма.</a:t>
            </a:r>
          </a:p>
          <a:p>
            <a:pPr algn="just">
              <a:spcBef>
                <a:spcPct val="50000"/>
              </a:spcBef>
            </a:pPr>
            <a:r>
              <a:rPr lang="ru-RU" sz="1600" b="1">
                <a:solidFill>
                  <a:srgbClr val="800000"/>
                </a:solidFill>
                <a:effectLst/>
                <a:latin typeface="Arial" pitchFamily="34" charset="0"/>
              </a:rPr>
              <a:t>Повышается значимость итеративного взаимодействия социологов, социолингвистов и программистов.</a:t>
            </a:r>
          </a:p>
        </p:txBody>
      </p:sp>
      <p:sp>
        <p:nvSpPr>
          <p:cNvPr id="52244" name="Text Box 20"/>
          <p:cNvSpPr txBox="1">
            <a:spLocks noChangeArrowheads="1"/>
          </p:cNvSpPr>
          <p:nvPr/>
        </p:nvSpPr>
        <p:spPr bwMode="auto">
          <a:xfrm>
            <a:off x="1763713" y="3425825"/>
            <a:ext cx="1295400" cy="581025"/>
          </a:xfrm>
          <a:prstGeom prst="rect">
            <a:avLst/>
          </a:prstGeom>
          <a:solidFill>
            <a:srgbClr val="C99595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68283A"/>
                </a:solidFill>
                <a:effectLst/>
              </a:rPr>
              <a:t>Алгоритмы обработки</a:t>
            </a:r>
          </a:p>
        </p:txBody>
      </p:sp>
      <p:sp>
        <p:nvSpPr>
          <p:cNvPr id="52245" name="AutoShape 21"/>
          <p:cNvSpPr>
            <a:spLocks noChangeArrowheads="1"/>
          </p:cNvSpPr>
          <p:nvPr/>
        </p:nvSpPr>
        <p:spPr bwMode="auto">
          <a:xfrm>
            <a:off x="6948488" y="3609975"/>
            <a:ext cx="865187" cy="504825"/>
          </a:xfrm>
          <a:prstGeom prst="rightArrow">
            <a:avLst>
              <a:gd name="adj1" fmla="val 50000"/>
              <a:gd name="adj2" fmla="val 42846"/>
            </a:avLst>
          </a:prstGeom>
          <a:solidFill>
            <a:srgbClr val="C99595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7812088" y="3394075"/>
            <a:ext cx="1331912" cy="1069975"/>
          </a:xfrm>
          <a:prstGeom prst="rect">
            <a:avLst/>
          </a:prstGeom>
          <a:solidFill>
            <a:srgbClr val="C99595"/>
          </a:solidFill>
          <a:ln w="9525" algn="ctr">
            <a:noFill/>
            <a:miter lim="800000"/>
            <a:headEnd/>
            <a:tailEnd/>
          </a:ln>
          <a:effectLst>
            <a:outerShdw dist="127000" dir="2212194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>
                <a:solidFill>
                  <a:srgbClr val="68283A"/>
                </a:solidFill>
                <a:effectLst/>
              </a:rPr>
              <a:t>Включение в решение содержательных задач</a:t>
            </a:r>
          </a:p>
        </p:txBody>
      </p:sp>
      <p:sp>
        <p:nvSpPr>
          <p:cNvPr id="14349" name="Text Box 23"/>
          <p:cNvSpPr txBox="1">
            <a:spLocks noChangeArrowheads="1"/>
          </p:cNvSpPr>
          <p:nvPr/>
        </p:nvSpPr>
        <p:spPr bwMode="auto">
          <a:xfrm>
            <a:off x="431800" y="2530475"/>
            <a:ext cx="32035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9F5151"/>
                </a:solidFill>
                <a:effectLst/>
                <a:latin typeface="Arial" pitchFamily="34" charset="0"/>
              </a:rPr>
              <a:t>Их может быть несколько</a:t>
            </a:r>
          </a:p>
        </p:txBody>
      </p:sp>
      <p:sp>
        <p:nvSpPr>
          <p:cNvPr id="14350" name="Text Box 24"/>
          <p:cNvSpPr txBox="1">
            <a:spLocks noChangeArrowheads="1"/>
          </p:cNvSpPr>
          <p:nvPr/>
        </p:nvSpPr>
        <p:spPr bwMode="auto">
          <a:xfrm>
            <a:off x="3708400" y="1484313"/>
            <a:ext cx="543560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000066"/>
                </a:solidFill>
                <a:effectLst/>
                <a:latin typeface="Arial" pitchFamily="34" charset="0"/>
              </a:rPr>
              <a:t>На каждом этапе обработки неструктурированной информации у аналитика должна быть возможность выбора алгоритма, и возможности их комбинации для решения целевой задачи</a:t>
            </a:r>
          </a:p>
        </p:txBody>
      </p:sp>
      <p:sp>
        <p:nvSpPr>
          <p:cNvPr id="52249" name="Rectangle 25"/>
          <p:cNvSpPr>
            <a:spLocks noChangeArrowheads="1"/>
          </p:cNvSpPr>
          <p:nvPr/>
        </p:nvSpPr>
        <p:spPr bwMode="auto">
          <a:xfrm>
            <a:off x="971550" y="476672"/>
            <a:ext cx="7848600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666699"/>
            </a:outerShdw>
          </a:effectLst>
        </p:spPr>
        <p:txBody>
          <a:bodyPr anchor="ctr"/>
          <a:lstStyle/>
          <a:p>
            <a:pPr algn="r">
              <a:defRPr/>
            </a:pPr>
            <a:r>
              <a:rPr lang="ru-RU" sz="2800" b="1" dirty="0">
                <a:solidFill>
                  <a:schemeClr val="folHlink"/>
                </a:solidFill>
                <a:effectLst/>
              </a:rPr>
              <a:t>для анализа неструктурированной информации</a:t>
            </a:r>
          </a:p>
        </p:txBody>
      </p:sp>
      <p:sp>
        <p:nvSpPr>
          <p:cNvPr id="52250" name="Line 26"/>
          <p:cNvSpPr>
            <a:spLocks noChangeShapeType="1"/>
          </p:cNvSpPr>
          <p:nvPr/>
        </p:nvSpPr>
        <p:spPr bwMode="auto">
          <a:xfrm flipH="1">
            <a:off x="900113" y="2854325"/>
            <a:ext cx="215900" cy="431800"/>
          </a:xfrm>
          <a:prstGeom prst="line">
            <a:avLst/>
          </a:prstGeom>
          <a:noFill/>
          <a:ln w="38100">
            <a:solidFill>
              <a:srgbClr val="C99595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51" name="Line 27"/>
          <p:cNvSpPr>
            <a:spLocks noChangeShapeType="1"/>
          </p:cNvSpPr>
          <p:nvPr/>
        </p:nvSpPr>
        <p:spPr bwMode="auto">
          <a:xfrm>
            <a:off x="2771775" y="2854325"/>
            <a:ext cx="1008063" cy="431800"/>
          </a:xfrm>
          <a:prstGeom prst="line">
            <a:avLst/>
          </a:prstGeom>
          <a:noFill/>
          <a:ln w="38100">
            <a:solidFill>
              <a:srgbClr val="C99595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52" name="Line 28"/>
          <p:cNvSpPr>
            <a:spLocks noChangeShapeType="1"/>
          </p:cNvSpPr>
          <p:nvPr/>
        </p:nvSpPr>
        <p:spPr bwMode="auto">
          <a:xfrm>
            <a:off x="3240088" y="2817813"/>
            <a:ext cx="2700337" cy="576262"/>
          </a:xfrm>
          <a:prstGeom prst="line">
            <a:avLst/>
          </a:prstGeom>
          <a:noFill/>
          <a:ln w="38100">
            <a:solidFill>
              <a:srgbClr val="C99595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53" name="Line 29"/>
          <p:cNvSpPr>
            <a:spLocks noChangeShapeType="1"/>
          </p:cNvSpPr>
          <p:nvPr/>
        </p:nvSpPr>
        <p:spPr bwMode="auto">
          <a:xfrm>
            <a:off x="1943100" y="2854325"/>
            <a:ext cx="325438" cy="503238"/>
          </a:xfrm>
          <a:prstGeom prst="line">
            <a:avLst/>
          </a:prstGeom>
          <a:noFill/>
          <a:ln w="38100">
            <a:solidFill>
              <a:srgbClr val="C99595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54" name="Line 30"/>
          <p:cNvSpPr>
            <a:spLocks noChangeShapeType="1"/>
          </p:cNvSpPr>
          <p:nvPr/>
        </p:nvSpPr>
        <p:spPr bwMode="auto">
          <a:xfrm flipV="1">
            <a:off x="503238" y="4184650"/>
            <a:ext cx="0" cy="4318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55" name="Line 31"/>
          <p:cNvSpPr>
            <a:spLocks noChangeShapeType="1"/>
          </p:cNvSpPr>
          <p:nvPr/>
        </p:nvSpPr>
        <p:spPr bwMode="auto">
          <a:xfrm>
            <a:off x="503238" y="4616450"/>
            <a:ext cx="7921625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2256" name="Line 32"/>
          <p:cNvSpPr>
            <a:spLocks noChangeShapeType="1"/>
          </p:cNvSpPr>
          <p:nvPr/>
        </p:nvSpPr>
        <p:spPr bwMode="auto">
          <a:xfrm>
            <a:off x="8424863" y="4437063"/>
            <a:ext cx="0" cy="179387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104</TotalTime>
  <Words>2120</Words>
  <Application>Microsoft Office PowerPoint</Application>
  <PresentationFormat>On-screen Show (4:3)</PresentationFormat>
  <Paragraphs>394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Trek</vt:lpstr>
      <vt:lpstr>От функций сходства к красоте информации</vt:lpstr>
      <vt:lpstr>Давайте познакомимся!</vt:lpstr>
      <vt:lpstr>Сфера научных интересов</vt:lpstr>
      <vt:lpstr>Предметные области проектов</vt:lpstr>
      <vt:lpstr>Лаборатория e-Socium</vt:lpstr>
      <vt:lpstr>Анализ неструктурированной информации</vt:lpstr>
      <vt:lpstr>Структурные уровни анализа</vt:lpstr>
      <vt:lpstr>Потребность в разработке методологии</vt:lpstr>
      <vt:lpstr>Методологическая цепочка процедур</vt:lpstr>
      <vt:lpstr>Условия  «прорыва» методологии</vt:lpstr>
      <vt:lpstr>Единицы анализа</vt:lpstr>
      <vt:lpstr>Содержательные проблемы алгоритмизации</vt:lpstr>
      <vt:lpstr>Рынок программ исследований текстов</vt:lpstr>
      <vt:lpstr>Рынок программ исследований текстов</vt:lpstr>
      <vt:lpstr>Программы исследований текстов</vt:lpstr>
      <vt:lpstr>Программы исследований текстов</vt:lpstr>
      <vt:lpstr>Стратегия развития </vt:lpstr>
      <vt:lpstr>Социологическое осмысление</vt:lpstr>
      <vt:lpstr>Содержание уровней анализа</vt:lpstr>
      <vt:lpstr>Алгоритмы для уровней анализа</vt:lpstr>
      <vt:lpstr>ПРИМЕР формулировки задач</vt:lpstr>
      <vt:lpstr>Выявление бизнес-конфликтов</vt:lpstr>
      <vt:lpstr>Метрики в распознавании</vt:lpstr>
      <vt:lpstr>Метрики в распознавании</vt:lpstr>
      <vt:lpstr>Анализ открытых вопросов</vt:lpstr>
      <vt:lpstr>Этапы решения</vt:lpstr>
      <vt:lpstr>Контактная информация</vt:lpstr>
    </vt:vector>
  </TitlesOfParts>
  <Company>Default,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функций сходства к красоте информации</dc:title>
  <dc:creator>AIM</dc:creator>
  <cp:lastModifiedBy>AIM</cp:lastModifiedBy>
  <cp:revision>29</cp:revision>
  <dcterms:created xsi:type="dcterms:W3CDTF">2012-04-05T11:24:14Z</dcterms:created>
  <dcterms:modified xsi:type="dcterms:W3CDTF">2012-04-05T13:10:06Z</dcterms:modified>
</cp:coreProperties>
</file>